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1"/>
  </p:notesMasterIdLst>
  <p:sldIdLst>
    <p:sldId id="259" r:id="rId2"/>
    <p:sldId id="257" r:id="rId3"/>
    <p:sldId id="260" r:id="rId4"/>
    <p:sldId id="267" r:id="rId5"/>
    <p:sldId id="271" r:id="rId6"/>
    <p:sldId id="292" r:id="rId7"/>
    <p:sldId id="291" r:id="rId8"/>
    <p:sldId id="268" r:id="rId9"/>
    <p:sldId id="293" r:id="rId10"/>
    <p:sldId id="262" r:id="rId11"/>
    <p:sldId id="272" r:id="rId12"/>
    <p:sldId id="294" r:id="rId13"/>
    <p:sldId id="263" r:id="rId14"/>
    <p:sldId id="299" r:id="rId15"/>
    <p:sldId id="300" r:id="rId16"/>
    <p:sldId id="301" r:id="rId17"/>
    <p:sldId id="303" r:id="rId18"/>
    <p:sldId id="302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273" r:id="rId33"/>
    <p:sldId id="318" r:id="rId34"/>
    <p:sldId id="323" r:id="rId35"/>
    <p:sldId id="324" r:id="rId36"/>
    <p:sldId id="325" r:id="rId37"/>
    <p:sldId id="326" r:id="rId38"/>
    <p:sldId id="327" r:id="rId39"/>
    <p:sldId id="277" r:id="rId40"/>
    <p:sldId id="275" r:id="rId41"/>
    <p:sldId id="317" r:id="rId42"/>
    <p:sldId id="274" r:id="rId43"/>
    <p:sldId id="278" r:id="rId44"/>
    <p:sldId id="328" r:id="rId45"/>
    <p:sldId id="295" r:id="rId46"/>
    <p:sldId id="329" r:id="rId47"/>
    <p:sldId id="296" r:id="rId48"/>
    <p:sldId id="319" r:id="rId49"/>
    <p:sldId id="320" r:id="rId50"/>
    <p:sldId id="330" r:id="rId51"/>
    <p:sldId id="331" r:id="rId52"/>
    <p:sldId id="332" r:id="rId53"/>
    <p:sldId id="297" r:id="rId54"/>
    <p:sldId id="333" r:id="rId55"/>
    <p:sldId id="321" r:id="rId56"/>
    <p:sldId id="334" r:id="rId57"/>
    <p:sldId id="335" r:id="rId58"/>
    <p:sldId id="336" r:id="rId59"/>
    <p:sldId id="337" r:id="rId60"/>
    <p:sldId id="338" r:id="rId61"/>
    <p:sldId id="298" r:id="rId62"/>
    <p:sldId id="322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264" r:id="rId75"/>
    <p:sldId id="350" r:id="rId76"/>
    <p:sldId id="279" r:id="rId77"/>
    <p:sldId id="280" r:id="rId78"/>
    <p:sldId id="351" r:id="rId79"/>
    <p:sldId id="352" r:id="rId80"/>
    <p:sldId id="353" r:id="rId81"/>
    <p:sldId id="354" r:id="rId82"/>
    <p:sldId id="355" r:id="rId83"/>
    <p:sldId id="357" r:id="rId84"/>
    <p:sldId id="356" r:id="rId85"/>
    <p:sldId id="358" r:id="rId86"/>
    <p:sldId id="281" r:id="rId87"/>
    <p:sldId id="282" r:id="rId88"/>
    <p:sldId id="359" r:id="rId89"/>
    <p:sldId id="360" r:id="rId90"/>
    <p:sldId id="361" r:id="rId91"/>
    <p:sldId id="283" r:id="rId92"/>
    <p:sldId id="362" r:id="rId93"/>
    <p:sldId id="363" r:id="rId94"/>
    <p:sldId id="364" r:id="rId95"/>
    <p:sldId id="365" r:id="rId96"/>
    <p:sldId id="284" r:id="rId97"/>
    <p:sldId id="285" r:id="rId98"/>
    <p:sldId id="366" r:id="rId99"/>
    <p:sldId id="367" r:id="rId100"/>
    <p:sldId id="368" r:id="rId101"/>
    <p:sldId id="371" r:id="rId102"/>
    <p:sldId id="369" r:id="rId103"/>
    <p:sldId id="370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389" r:id="rId122"/>
    <p:sldId id="390" r:id="rId123"/>
    <p:sldId id="391" r:id="rId124"/>
    <p:sldId id="39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00" r:id="rId133"/>
    <p:sldId id="401" r:id="rId134"/>
    <p:sldId id="402" r:id="rId135"/>
    <p:sldId id="403" r:id="rId136"/>
    <p:sldId id="404" r:id="rId137"/>
    <p:sldId id="405" r:id="rId138"/>
    <p:sldId id="421" r:id="rId139"/>
    <p:sldId id="406" r:id="rId140"/>
    <p:sldId id="407" r:id="rId141"/>
    <p:sldId id="408" r:id="rId142"/>
    <p:sldId id="409" r:id="rId143"/>
    <p:sldId id="410" r:id="rId144"/>
    <p:sldId id="417" r:id="rId145"/>
    <p:sldId id="418" r:id="rId146"/>
    <p:sldId id="419" r:id="rId147"/>
    <p:sldId id="420" r:id="rId148"/>
    <p:sldId id="265" r:id="rId149"/>
    <p:sldId id="411" r:id="rId150"/>
    <p:sldId id="431" r:id="rId151"/>
    <p:sldId id="422" r:id="rId152"/>
    <p:sldId id="430" r:id="rId153"/>
    <p:sldId id="428" r:id="rId154"/>
    <p:sldId id="432" r:id="rId155"/>
    <p:sldId id="433" r:id="rId156"/>
    <p:sldId id="412" r:id="rId157"/>
    <p:sldId id="434" r:id="rId158"/>
    <p:sldId id="435" r:id="rId159"/>
    <p:sldId id="436" r:id="rId160"/>
    <p:sldId id="437" r:id="rId161"/>
    <p:sldId id="438" r:id="rId162"/>
    <p:sldId id="439" r:id="rId163"/>
    <p:sldId id="414" r:id="rId164"/>
    <p:sldId id="425" r:id="rId165"/>
    <p:sldId id="440" r:id="rId166"/>
    <p:sldId id="442" r:id="rId167"/>
    <p:sldId id="443" r:id="rId168"/>
    <p:sldId id="444" r:id="rId169"/>
    <p:sldId id="445" r:id="rId170"/>
    <p:sldId id="446" r:id="rId171"/>
    <p:sldId id="447" r:id="rId172"/>
    <p:sldId id="448" r:id="rId173"/>
    <p:sldId id="449" r:id="rId174"/>
    <p:sldId id="450" r:id="rId175"/>
    <p:sldId id="451" r:id="rId176"/>
    <p:sldId id="453" r:id="rId177"/>
    <p:sldId id="452" r:id="rId178"/>
    <p:sldId id="454" r:id="rId179"/>
    <p:sldId id="455" r:id="rId180"/>
    <p:sldId id="456" r:id="rId181"/>
    <p:sldId id="441" r:id="rId182"/>
    <p:sldId id="457" r:id="rId183"/>
    <p:sldId id="458" r:id="rId184"/>
    <p:sldId id="459" r:id="rId185"/>
    <p:sldId id="460" r:id="rId186"/>
    <p:sldId id="461" r:id="rId187"/>
    <p:sldId id="462" r:id="rId188"/>
    <p:sldId id="463" r:id="rId189"/>
    <p:sldId id="464" r:id="rId190"/>
    <p:sldId id="465" r:id="rId191"/>
    <p:sldId id="466" r:id="rId192"/>
    <p:sldId id="467" r:id="rId193"/>
    <p:sldId id="468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77" r:id="rId202"/>
    <p:sldId id="478" r:id="rId203"/>
    <p:sldId id="479" r:id="rId204"/>
    <p:sldId id="480" r:id="rId205"/>
    <p:sldId id="481" r:id="rId206"/>
    <p:sldId id="482" r:id="rId207"/>
    <p:sldId id="483" r:id="rId208"/>
    <p:sldId id="484" r:id="rId209"/>
    <p:sldId id="485" r:id="rId210"/>
    <p:sldId id="486" r:id="rId211"/>
    <p:sldId id="488" r:id="rId212"/>
    <p:sldId id="487" r:id="rId213"/>
    <p:sldId id="266" r:id="rId214"/>
    <p:sldId id="290" r:id="rId215"/>
    <p:sldId id="489" r:id="rId216"/>
    <p:sldId id="490" r:id="rId217"/>
    <p:sldId id="491" r:id="rId218"/>
    <p:sldId id="492" r:id="rId219"/>
    <p:sldId id="493" r:id="rId220"/>
    <p:sldId id="496" r:id="rId221"/>
    <p:sldId id="495" r:id="rId222"/>
    <p:sldId id="497" r:id="rId223"/>
    <p:sldId id="499" r:id="rId224"/>
    <p:sldId id="500" r:id="rId225"/>
    <p:sldId id="498" r:id="rId226"/>
    <p:sldId id="261" r:id="rId227"/>
    <p:sldId id="501" r:id="rId228"/>
    <p:sldId id="258" r:id="rId229"/>
    <p:sldId id="269" r:id="rId2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e Nunes" initials="AN" lastIdx="1" clrIdx="0">
    <p:extLst>
      <p:ext uri="{19B8F6BF-5375-455C-9EA6-DF929625EA0E}">
        <p15:presenceInfo xmlns:p15="http://schemas.microsoft.com/office/powerpoint/2012/main" userId="55d1b71f819a5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9372B2"/>
    <a:srgbClr val="3A923A"/>
    <a:srgbClr val="A9AA35"/>
    <a:srgbClr val="C03D3E"/>
    <a:srgbClr val="845B53"/>
    <a:srgbClr val="D684BD"/>
    <a:srgbClr val="98B9D0"/>
    <a:srgbClr val="E1812C"/>
    <a:srgbClr val="327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853" autoAdjust="0"/>
  </p:normalViewPr>
  <p:slideViewPr>
    <p:cSldViewPr snapToGrid="0">
      <p:cViewPr varScale="1">
        <p:scale>
          <a:sx n="110" d="100"/>
          <a:sy n="110" d="100"/>
        </p:scale>
        <p:origin x="6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4F9FC1-6566-4E48-96F9-49336330CACC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348BDFA-326E-4D0F-B81E-CFAB6D526DB6}">
      <dgm:prSet phldrT="[Texto]" custT="1"/>
      <dgm:spPr/>
      <dgm:t>
        <a:bodyPr/>
        <a:lstStyle/>
        <a:p>
          <a:r>
            <a:rPr lang="pt-BR" sz="1400" dirty="0" smtClean="0">
              <a:latin typeface="Rubik" panose="02000604000000020004" pitchFamily="2" charset="-79"/>
              <a:cs typeface="Rubik" panose="02000604000000020004" pitchFamily="2" charset="-79"/>
            </a:rPr>
            <a:t>Alexandre Luís Nunes Cardiga</a:t>
          </a:r>
        </a:p>
        <a:p>
          <a:r>
            <a:rPr lang="pt-BR" sz="1100" dirty="0" smtClean="0">
              <a:latin typeface="Rubik" panose="02000604000000020004" pitchFamily="2" charset="-79"/>
              <a:cs typeface="Rubik" panose="02000604000000020004" pitchFamily="2" charset="-79"/>
            </a:rPr>
            <a:t>Turma 2020</a:t>
          </a:r>
          <a:endParaRPr lang="pt-BR" sz="11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2D8CEC-DE6E-4769-9806-3710C79A5FCB}" type="parTrans" cxnId="{183F71C5-35DB-4CB5-843C-C1C0523DB1F9}">
      <dgm:prSet/>
      <dgm:spPr/>
      <dgm:t>
        <a:bodyPr/>
        <a:lstStyle/>
        <a:p>
          <a:endParaRPr lang="pt-BR"/>
        </a:p>
      </dgm:t>
    </dgm:pt>
    <dgm:pt modelId="{81ABB685-7E40-461B-8E80-B2038A7A1A50}" type="sibTrans" cxnId="{183F71C5-35DB-4CB5-843C-C1C0523DB1F9}">
      <dgm:prSet/>
      <dgm:spPr/>
      <dgm:t>
        <a:bodyPr/>
        <a:lstStyle/>
        <a:p>
          <a:endParaRPr lang="pt-BR"/>
        </a:p>
      </dgm:t>
    </dgm:pt>
    <dgm:pt modelId="{287FC145-9B78-42AB-BF99-7AF115ABD130}">
      <dgm:prSet phldrT="[Texto]" custT="1"/>
      <dgm:spPr/>
      <dgm:t>
        <a:bodyPr anchor="t"/>
        <a:lstStyle/>
        <a:p>
          <a:pPr algn="ctr"/>
          <a:r>
            <a:rPr lang="pt-BR" sz="2800" b="1" dirty="0" smtClean="0">
              <a:latin typeface="Rubik" panose="02000604000000020004" pitchFamily="2" charset="-79"/>
              <a:cs typeface="Rubik" panose="02000604000000020004" pitchFamily="2" charset="-79"/>
            </a:rPr>
            <a:t>Segmentação de Vendedores</a:t>
          </a:r>
        </a:p>
        <a:p>
          <a:pPr algn="ctr"/>
          <a:endParaRPr lang="pt-BR" sz="1600" b="1" dirty="0" smtClean="0">
            <a:latin typeface="Rubik" panose="02000604000000020004" pitchFamily="2" charset="-79"/>
            <a:cs typeface="Rubik" panose="02000604000000020004" pitchFamily="2" charset="-79"/>
          </a:endParaRPr>
        </a:p>
        <a:p>
          <a:pPr algn="ctr"/>
          <a:endParaRPr lang="pt-BR" sz="1600" b="1" dirty="0" smtClean="0">
            <a:latin typeface="Rubik" panose="02000604000000020004" pitchFamily="2" charset="-79"/>
            <a:cs typeface="Rubik" panose="02000604000000020004" pitchFamily="2" charset="-79"/>
          </a:endParaRPr>
        </a:p>
        <a:p>
          <a:pPr algn="ctr"/>
          <a:r>
            <a:rPr lang="pt-BR" sz="1600" b="1" dirty="0" smtClean="0">
              <a:latin typeface="Rubik" panose="02000604000000020004" pitchFamily="2" charset="-79"/>
              <a:cs typeface="Rubik" panose="02000604000000020004" pitchFamily="2" charset="-79"/>
            </a:rPr>
            <a:t>Marketplace Olist Store em 2017</a:t>
          </a:r>
          <a:endParaRPr lang="pt-BR" sz="1600" b="1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4FF09134-6F8A-4F67-B1BB-A42B7FB9844F}" type="parTrans" cxnId="{182EB4F5-B60F-4C70-BA27-2FEB2066197F}">
      <dgm:prSet/>
      <dgm:spPr/>
      <dgm:t>
        <a:bodyPr/>
        <a:lstStyle/>
        <a:p>
          <a:endParaRPr lang="pt-BR"/>
        </a:p>
      </dgm:t>
    </dgm:pt>
    <dgm:pt modelId="{36AA7D60-29D5-41B5-B21B-0911B1F20880}" type="sibTrans" cxnId="{182EB4F5-B60F-4C70-BA27-2FEB2066197F}">
      <dgm:prSet/>
      <dgm:spPr/>
      <dgm:t>
        <a:bodyPr/>
        <a:lstStyle/>
        <a:p>
          <a:endParaRPr lang="pt-BR"/>
        </a:p>
      </dgm:t>
    </dgm:pt>
    <dgm:pt modelId="{81737842-C244-409F-A22C-9DFF1C997F4E}" type="pres">
      <dgm:prSet presAssocID="{004F9FC1-6566-4E48-96F9-49336330CAC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84E476F4-649C-48E4-BFD7-3A35C2DE064D}" type="pres">
      <dgm:prSet presAssocID="{F348BDFA-326E-4D0F-B81E-CFAB6D526DB6}" presName="composite" presStyleCnt="0"/>
      <dgm:spPr/>
    </dgm:pt>
    <dgm:pt modelId="{144F292C-E977-4624-A3D3-388AF9899E79}" type="pres">
      <dgm:prSet presAssocID="{F348BDFA-326E-4D0F-B81E-CFAB6D526DB6}" presName="ParentAccentShape" presStyleLbl="trBgShp" presStyleIdx="0" presStyleCnt="2"/>
      <dgm:spPr/>
    </dgm:pt>
    <dgm:pt modelId="{5DF64DB1-D1E5-4DF8-969C-62BE9F01748E}" type="pres">
      <dgm:prSet presAssocID="{F348BDFA-326E-4D0F-B81E-CFAB6D526D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22F40E1-BBFA-441C-BD5A-D56AFF084981}" type="pres">
      <dgm:prSet presAssocID="{F348BDFA-326E-4D0F-B81E-CFAB6D526DB6}" presName="ChildText" presStyleLbl="revTx" presStyleIdx="1" presStyleCnt="2" custScaleX="115482" custScaleY="105455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  <dgm:pt modelId="{985DF3C4-BF01-464F-AFDF-9FC7704BA836}" type="pres">
      <dgm:prSet presAssocID="{F348BDFA-326E-4D0F-B81E-CFAB6D526DB6}" presName="ChildAccentShape" presStyleLbl="trBgShp" presStyleIdx="1" presStyleCnt="2"/>
      <dgm:spPr/>
    </dgm:pt>
    <dgm:pt modelId="{5DACC23C-7640-4FA3-9925-89DDABC87D21}" type="pres">
      <dgm:prSet presAssocID="{F348BDFA-326E-4D0F-B81E-CFAB6D526DB6}" presName="Image" presStyleLbl="alignImgPlace1" presStyleIdx="0" presStyleCnt="1"/>
      <dgm:spPr/>
    </dgm:pt>
  </dgm:ptLst>
  <dgm:cxnLst>
    <dgm:cxn modelId="{183F71C5-35DB-4CB5-843C-C1C0523DB1F9}" srcId="{004F9FC1-6566-4E48-96F9-49336330CACC}" destId="{F348BDFA-326E-4D0F-B81E-CFAB6D526DB6}" srcOrd="0" destOrd="0" parTransId="{232D8CEC-DE6E-4769-9806-3710C79A5FCB}" sibTransId="{81ABB685-7E40-461B-8E80-B2038A7A1A50}"/>
    <dgm:cxn modelId="{0CEDD649-C817-4166-A461-A1D0C16226CE}" type="presOf" srcId="{F348BDFA-326E-4D0F-B81E-CFAB6D526DB6}" destId="{5DF64DB1-D1E5-4DF8-969C-62BE9F01748E}" srcOrd="0" destOrd="0" presId="urn:microsoft.com/office/officeart/2009/3/layout/SnapshotPictureList"/>
    <dgm:cxn modelId="{F98A2B52-4A27-4FED-9FDD-FCD38283E615}" type="presOf" srcId="{004F9FC1-6566-4E48-96F9-49336330CACC}" destId="{81737842-C244-409F-A22C-9DFF1C997F4E}" srcOrd="0" destOrd="0" presId="urn:microsoft.com/office/officeart/2009/3/layout/SnapshotPictureList"/>
    <dgm:cxn modelId="{182EB4F5-B60F-4C70-BA27-2FEB2066197F}" srcId="{F348BDFA-326E-4D0F-B81E-CFAB6D526DB6}" destId="{287FC145-9B78-42AB-BF99-7AF115ABD130}" srcOrd="0" destOrd="0" parTransId="{4FF09134-6F8A-4F67-B1BB-A42B7FB9844F}" sibTransId="{36AA7D60-29D5-41B5-B21B-0911B1F20880}"/>
    <dgm:cxn modelId="{B33C4095-1B43-4356-9098-EF16F284F6F5}" type="presOf" srcId="{287FC145-9B78-42AB-BF99-7AF115ABD130}" destId="{D22F40E1-BBFA-441C-BD5A-D56AFF084981}" srcOrd="0" destOrd="0" presId="urn:microsoft.com/office/officeart/2009/3/layout/SnapshotPictureList"/>
    <dgm:cxn modelId="{72F5699F-91C9-4EA8-BC6B-85D9496451C8}" type="presParOf" srcId="{81737842-C244-409F-A22C-9DFF1C997F4E}" destId="{84E476F4-649C-48E4-BFD7-3A35C2DE064D}" srcOrd="0" destOrd="0" presId="urn:microsoft.com/office/officeart/2009/3/layout/SnapshotPictureList"/>
    <dgm:cxn modelId="{86BAC714-5E74-415F-807C-9F1571D405F8}" type="presParOf" srcId="{84E476F4-649C-48E4-BFD7-3A35C2DE064D}" destId="{144F292C-E977-4624-A3D3-388AF9899E79}" srcOrd="0" destOrd="0" presId="urn:microsoft.com/office/officeart/2009/3/layout/SnapshotPictureList"/>
    <dgm:cxn modelId="{C4DD201D-E72F-4F96-AEFD-D9C1FDFEE31D}" type="presParOf" srcId="{84E476F4-649C-48E4-BFD7-3A35C2DE064D}" destId="{5DF64DB1-D1E5-4DF8-969C-62BE9F01748E}" srcOrd="1" destOrd="0" presId="urn:microsoft.com/office/officeart/2009/3/layout/SnapshotPictureList"/>
    <dgm:cxn modelId="{D4FE75BA-1DE4-41AD-B130-2D1140B86C68}" type="presParOf" srcId="{84E476F4-649C-48E4-BFD7-3A35C2DE064D}" destId="{D22F40E1-BBFA-441C-BD5A-D56AFF084981}" srcOrd="2" destOrd="0" presId="urn:microsoft.com/office/officeart/2009/3/layout/SnapshotPictureList"/>
    <dgm:cxn modelId="{2238F0A6-31BB-4DB1-BD2C-EDF8B120DEEF}" type="presParOf" srcId="{84E476F4-649C-48E4-BFD7-3A35C2DE064D}" destId="{985DF3C4-BF01-464F-AFDF-9FC7704BA836}" srcOrd="3" destOrd="0" presId="urn:microsoft.com/office/officeart/2009/3/layout/SnapshotPictureList"/>
    <dgm:cxn modelId="{6EC6C6FA-62F4-4581-9559-DB20C7EDF7D3}" type="presParOf" srcId="{84E476F4-649C-48E4-BFD7-3A35C2DE064D}" destId="{5DACC23C-7640-4FA3-9925-89DDABC87D2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DF3C4-BF01-464F-AFDF-9FC7704BA836}">
      <dsp:nvSpPr>
        <dsp:cNvPr id="0" name=""/>
        <dsp:cNvSpPr/>
      </dsp:nvSpPr>
      <dsp:spPr>
        <a:xfrm>
          <a:off x="7909227" y="424726"/>
          <a:ext cx="191273" cy="354007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F292C-E977-4624-A3D3-388AF9899E79}">
      <dsp:nvSpPr>
        <dsp:cNvPr id="0" name=""/>
        <dsp:cNvSpPr/>
      </dsp:nvSpPr>
      <dsp:spPr>
        <a:xfrm>
          <a:off x="255057" y="424726"/>
          <a:ext cx="4974728" cy="3540072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CC23C-7640-4FA3-9925-89DDABC87D21}">
      <dsp:nvSpPr>
        <dsp:cNvPr id="0" name=""/>
        <dsp:cNvSpPr/>
      </dsp:nvSpPr>
      <dsp:spPr>
        <a:xfrm>
          <a:off x="63783" y="552"/>
          <a:ext cx="4783454" cy="334859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64DB1-D1E5-4DF8-969C-62BE9F01748E}">
      <dsp:nvSpPr>
        <dsp:cNvPr id="0" name=""/>
        <dsp:cNvSpPr/>
      </dsp:nvSpPr>
      <dsp:spPr>
        <a:xfrm>
          <a:off x="449545" y="3350340"/>
          <a:ext cx="4588966" cy="420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Rubik" panose="02000604000000020004" pitchFamily="2" charset="-79"/>
              <a:cs typeface="Rubik" panose="02000604000000020004" pitchFamily="2" charset="-79"/>
            </a:rPr>
            <a:t>Alexandre Luís Nunes Cardiga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>
              <a:latin typeface="Rubik" panose="02000604000000020004" pitchFamily="2" charset="-79"/>
              <a:cs typeface="Rubik" panose="02000604000000020004" pitchFamily="2" charset="-79"/>
            </a:rPr>
            <a:t>Turma 2020</a:t>
          </a:r>
          <a:endParaRPr lang="pt-BR" sz="11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49545" y="3350340"/>
        <a:ext cx="4588966" cy="420210"/>
      </dsp:txXfrm>
    </dsp:sp>
    <dsp:sp modelId="{D22F40E1-BBFA-441C-BD5A-D56AFF084981}">
      <dsp:nvSpPr>
        <dsp:cNvPr id="0" name=""/>
        <dsp:cNvSpPr/>
      </dsp:nvSpPr>
      <dsp:spPr>
        <a:xfrm>
          <a:off x="5256250" y="328171"/>
          <a:ext cx="2626512" cy="3733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smtClean="0">
              <a:latin typeface="Rubik" panose="02000604000000020004" pitchFamily="2" charset="-79"/>
              <a:cs typeface="Rubik" panose="02000604000000020004" pitchFamily="2" charset="-79"/>
            </a:rPr>
            <a:t>Segmentação de Vendedores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 smtClean="0">
            <a:latin typeface="Rubik" panose="02000604000000020004" pitchFamily="2" charset="-79"/>
            <a:cs typeface="Rubik" panose="02000604000000020004" pitchFamily="2" charset="-79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 smtClean="0">
            <a:latin typeface="Rubik" panose="02000604000000020004" pitchFamily="2" charset="-79"/>
            <a:cs typeface="Rubik" panose="02000604000000020004" pitchFamily="2" charset="-79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Rubik" panose="02000604000000020004" pitchFamily="2" charset="-79"/>
              <a:cs typeface="Rubik" panose="02000604000000020004" pitchFamily="2" charset="-79"/>
            </a:rPr>
            <a:t>Marketplace Olist Store em 2017</a:t>
          </a:r>
          <a:endParaRPr lang="pt-BR" sz="1600" b="1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256250" y="328171"/>
        <a:ext cx="2626512" cy="3733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2803D-8923-4E0B-99BF-ACF6D3F4A151}" type="datetimeFigureOut">
              <a:rPr lang="pt-BR" smtClean="0"/>
              <a:t>22/05/2022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567C2-F42E-4D77-9E3B-1E13AF434F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70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7220" rtl="0" eaLnBrk="1" latinLnBrk="0" hangingPunct="1">
      <a:defRPr sz="810" kern="1200">
        <a:solidFill>
          <a:schemeClr val="tx1"/>
        </a:solidFill>
        <a:latin typeface="+mn-lt"/>
        <a:ea typeface="+mn-ea"/>
        <a:cs typeface="+mn-cs"/>
      </a:defRPr>
    </a:lvl1pPr>
    <a:lvl2pPr marL="308610" algn="l" defTabSz="617220" rtl="0" eaLnBrk="1" latinLnBrk="0" hangingPunct="1">
      <a:defRPr sz="810" kern="1200">
        <a:solidFill>
          <a:schemeClr val="tx1"/>
        </a:solidFill>
        <a:latin typeface="+mn-lt"/>
        <a:ea typeface="+mn-ea"/>
        <a:cs typeface="+mn-cs"/>
      </a:defRPr>
    </a:lvl2pPr>
    <a:lvl3pPr marL="617220" algn="l" defTabSz="617220" rtl="0" eaLnBrk="1" latinLnBrk="0" hangingPunct="1">
      <a:defRPr sz="810" kern="1200">
        <a:solidFill>
          <a:schemeClr val="tx1"/>
        </a:solidFill>
        <a:latin typeface="+mn-lt"/>
        <a:ea typeface="+mn-ea"/>
        <a:cs typeface="+mn-cs"/>
      </a:defRPr>
    </a:lvl3pPr>
    <a:lvl4pPr marL="925830" algn="l" defTabSz="617220" rtl="0" eaLnBrk="1" latinLnBrk="0" hangingPunct="1">
      <a:defRPr sz="810" kern="1200">
        <a:solidFill>
          <a:schemeClr val="tx1"/>
        </a:solidFill>
        <a:latin typeface="+mn-lt"/>
        <a:ea typeface="+mn-ea"/>
        <a:cs typeface="+mn-cs"/>
      </a:defRPr>
    </a:lvl4pPr>
    <a:lvl5pPr marL="1234440" algn="l" defTabSz="617220" rtl="0" eaLnBrk="1" latinLnBrk="0" hangingPunct="1">
      <a:defRPr sz="810" kern="1200">
        <a:solidFill>
          <a:schemeClr val="tx1"/>
        </a:solidFill>
        <a:latin typeface="+mn-lt"/>
        <a:ea typeface="+mn-ea"/>
        <a:cs typeface="+mn-cs"/>
      </a:defRPr>
    </a:lvl5pPr>
    <a:lvl6pPr marL="1543050" algn="l" defTabSz="617220" rtl="0" eaLnBrk="1" latinLnBrk="0" hangingPunct="1">
      <a:defRPr sz="810" kern="1200">
        <a:solidFill>
          <a:schemeClr val="tx1"/>
        </a:solidFill>
        <a:latin typeface="+mn-lt"/>
        <a:ea typeface="+mn-ea"/>
        <a:cs typeface="+mn-cs"/>
      </a:defRPr>
    </a:lvl6pPr>
    <a:lvl7pPr marL="1851660" algn="l" defTabSz="617220" rtl="0" eaLnBrk="1" latinLnBrk="0" hangingPunct="1">
      <a:defRPr sz="810" kern="1200">
        <a:solidFill>
          <a:schemeClr val="tx1"/>
        </a:solidFill>
        <a:latin typeface="+mn-lt"/>
        <a:ea typeface="+mn-ea"/>
        <a:cs typeface="+mn-cs"/>
      </a:defRPr>
    </a:lvl7pPr>
    <a:lvl8pPr marL="2160270" algn="l" defTabSz="617220" rtl="0" eaLnBrk="1" latinLnBrk="0" hangingPunct="1">
      <a:defRPr sz="810" kern="1200">
        <a:solidFill>
          <a:schemeClr val="tx1"/>
        </a:solidFill>
        <a:latin typeface="+mn-lt"/>
        <a:ea typeface="+mn-ea"/>
        <a:cs typeface="+mn-cs"/>
      </a:defRPr>
    </a:lvl8pPr>
    <a:lvl9pPr marL="2468880" algn="l" defTabSz="617220" rtl="0" eaLnBrk="1" latinLnBrk="0" hangingPunct="1">
      <a:defRPr sz="81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567C2-F42E-4D77-9E3B-1E13AF434F98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53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FDDDF-4B2F-498B-9D6C-470F30FA5BBA}" type="datetime1">
              <a:rPr lang="pt-BR" smtClean="0"/>
              <a:t>22/05/2022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023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4774-8678-4E45-95ED-8E69676E119A}" type="datetime1">
              <a:rPr lang="pt-BR" smtClean="0"/>
              <a:t>22/05/2022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4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79C1-278E-4856-B3C9-935F44CF8E4B}" type="datetime1">
              <a:rPr lang="pt-BR" smtClean="0"/>
              <a:t>22/05/2022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92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59D7-E579-4D10-BC2F-DA8F92E07185}" type="datetime1">
              <a:rPr lang="pt-BR" smtClean="0"/>
              <a:t>22/05/2022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1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5977-6114-41F3-A238-2B1AC109C6DA}" type="datetime1">
              <a:rPr lang="pt-BR" smtClean="0"/>
              <a:t>22/05/2022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60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94AE-E24B-4FBC-A7A4-C2D2E46E546C}" type="datetime1">
              <a:rPr lang="pt-BR" smtClean="0"/>
              <a:t>22/05/2022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05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8EB3-68B8-4170-BAC9-E505D8C13291}" type="datetime1">
              <a:rPr lang="pt-BR" smtClean="0"/>
              <a:t>22/05/2022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86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93DE-9ACC-43C8-83FB-0FDF61BD5AA2}" type="datetime1">
              <a:rPr lang="pt-BR" smtClean="0"/>
              <a:t>22/05/2022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59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CEB8-AE32-4922-A15E-8999E2F25C7D}" type="datetime1">
              <a:rPr lang="pt-BR" smtClean="0"/>
              <a:t>22/05/2022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63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4DFB-F722-44AA-8773-0C1EA52D8AA8}" type="datetime1">
              <a:rPr lang="pt-BR" smtClean="0"/>
              <a:t>22/05/2022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259F-6BFE-4EC7-AD5D-7EF1D9F0E766}" type="datetime1">
              <a:rPr lang="pt-BR" smtClean="0"/>
              <a:t>22/05/2022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445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EB7FE-8CB3-4403-8E13-1CDADAB28DD9}" type="datetime1">
              <a:rPr lang="pt-BR" smtClean="0"/>
              <a:t>22/05/2022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BE077-1292-4E14-805E-574C3C14B4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71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image" Target="../media/image20.jpe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.png"/><Relationship Id="rId7" Type="http://schemas.openxmlformats.org/officeDocument/2006/relationships/image" Target="../media/image13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5.png"/><Relationship Id="rId9" Type="http://schemas.openxmlformats.org/officeDocument/2006/relationships/image" Target="../media/image13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4.png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5.png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8.png"/><Relationship Id="rId4" Type="http://schemas.openxmlformats.org/officeDocument/2006/relationships/image" Target="../media/image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2.png"/><Relationship Id="rId4" Type="http://schemas.openxmlformats.org/officeDocument/2006/relationships/image" Target="../media/image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3.png"/><Relationship Id="rId4" Type="http://schemas.openxmlformats.org/officeDocument/2006/relationships/image" Target="../media/image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4.png"/><Relationship Id="rId4" Type="http://schemas.openxmlformats.org/officeDocument/2006/relationships/image" Target="../media/image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1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6.png"/><Relationship Id="rId9" Type="http://schemas.openxmlformats.org/officeDocument/2006/relationships/image" Target="../media/image20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1.png"/><Relationship Id="rId7" Type="http://schemas.openxmlformats.org/officeDocument/2006/relationships/image" Target="../media/image2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4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png"/><Relationship Id="rId4" Type="http://schemas.openxmlformats.org/officeDocument/2006/relationships/image" Target="../media/image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1.png"/><Relationship Id="rId4" Type="http://schemas.openxmlformats.org/officeDocument/2006/relationships/image" Target="../media/image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png"/><Relationship Id="rId4" Type="http://schemas.openxmlformats.org/officeDocument/2006/relationships/image" Target="../media/image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5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4.png"/><Relationship Id="rId4" Type="http://schemas.openxmlformats.org/officeDocument/2006/relationships/image" Target="../media/image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5.png"/><Relationship Id="rId4" Type="http://schemas.openxmlformats.org/officeDocument/2006/relationships/image" Target="../media/image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png"/><Relationship Id="rId4" Type="http://schemas.openxmlformats.org/officeDocument/2006/relationships/image" Target="../media/image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7.png"/><Relationship Id="rId4" Type="http://schemas.openxmlformats.org/officeDocument/2006/relationships/image" Target="../media/image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8.png"/><Relationship Id="rId4" Type="http://schemas.openxmlformats.org/officeDocument/2006/relationships/image" Target="../media/image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9.png"/><Relationship Id="rId4" Type="http://schemas.openxmlformats.org/officeDocument/2006/relationships/image" Target="../media/image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1.png"/><Relationship Id="rId4" Type="http://schemas.openxmlformats.org/officeDocument/2006/relationships/image" Target="../media/image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6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5.png"/><Relationship Id="rId4" Type="http://schemas.openxmlformats.org/officeDocument/2006/relationships/image" Target="../media/image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8.png"/><Relationship Id="rId4" Type="http://schemas.openxmlformats.org/officeDocument/2006/relationships/image" Target="../media/image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1.png"/><Relationship Id="rId4" Type="http://schemas.openxmlformats.org/officeDocument/2006/relationships/image" Target="../media/image6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slide" Target="slide2.xml"/><Relationship Id="rId7" Type="http://schemas.openxmlformats.org/officeDocument/2006/relationships/image" Target="../media/image244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7.png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8.png"/><Relationship Id="rId4" Type="http://schemas.openxmlformats.org/officeDocument/2006/relationships/image" Target="../media/image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7.png"/><Relationship Id="rId3" Type="http://schemas.openxmlformats.org/officeDocument/2006/relationships/slide" Target="slide213.xml"/><Relationship Id="rId7" Type="http://schemas.openxmlformats.org/officeDocument/2006/relationships/slide" Target="slide10.xml"/><Relationship Id="rId12" Type="http://schemas.openxmlformats.org/officeDocument/2006/relationships/image" Target="../media/image6.png"/><Relationship Id="rId2" Type="http://schemas.openxmlformats.org/officeDocument/2006/relationships/slide" Target="slide22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5.png"/><Relationship Id="rId5" Type="http://schemas.openxmlformats.org/officeDocument/2006/relationships/slide" Target="slide74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" Target="slide148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3.png"/><Relationship Id="rId4" Type="http://schemas.openxmlformats.org/officeDocument/2006/relationships/image" Target="../media/image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4.png"/><Relationship Id="rId4" Type="http://schemas.openxmlformats.org/officeDocument/2006/relationships/image" Target="../media/image6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1.png"/><Relationship Id="rId7" Type="http://schemas.openxmlformats.org/officeDocument/2006/relationships/image" Target="../media/image23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74.png"/><Relationship Id="rId10" Type="http://schemas.openxmlformats.org/officeDocument/2006/relationships/image" Target="../media/image277.png"/><Relationship Id="rId4" Type="http://schemas.openxmlformats.org/officeDocument/2006/relationships/image" Target="../media/image7.png"/><Relationship Id="rId9" Type="http://schemas.openxmlformats.org/officeDocument/2006/relationships/image" Target="../media/image276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11.png"/><Relationship Id="rId7" Type="http://schemas.openxmlformats.org/officeDocument/2006/relationships/image" Target="../media/image28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7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7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1.png"/><Relationship Id="rId7" Type="http://schemas.openxmlformats.org/officeDocument/2006/relationships/image" Target="../media/image28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7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1.png"/><Relationship Id="rId7" Type="http://schemas.openxmlformats.org/officeDocument/2006/relationships/image" Target="../media/image29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7.png"/><Relationship Id="rId9" Type="http://schemas.openxmlformats.org/officeDocument/2006/relationships/image" Target="../media/image292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1.png"/><Relationship Id="rId7" Type="http://schemas.openxmlformats.org/officeDocument/2006/relationships/image" Target="../media/image29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7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11.png"/><Relationship Id="rId7" Type="http://schemas.openxmlformats.org/officeDocument/2006/relationships/image" Target="../media/image29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7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7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7.png"/><Relationship Id="rId4" Type="http://schemas.openxmlformats.org/officeDocument/2006/relationships/image" Target="../media/image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7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1.png"/><Relationship Id="rId4" Type="http://schemas.openxmlformats.org/officeDocument/2006/relationships/image" Target="../media/image11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2.png"/><Relationship Id="rId4" Type="http://schemas.openxmlformats.org/officeDocument/2006/relationships/image" Target="../media/image11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11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lexandre-316/Projeto_Ciencia_de_Dados" TargetMode="Externa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png"/><Relationship Id="rId7" Type="http://schemas.openxmlformats.org/officeDocument/2006/relationships/image" Target="../media/image6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7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9.png"/><Relationship Id="rId10" Type="http://schemas.microsoft.com/office/2007/relationships/hdphoto" Target="../media/hdphoto7.wdp"/><Relationship Id="rId4" Type="http://schemas.openxmlformats.org/officeDocument/2006/relationships/image" Target="../media/image4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1.png"/><Relationship Id="rId7" Type="http://schemas.openxmlformats.org/officeDocument/2006/relationships/image" Target="../media/image7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biblioteca.ibge.gov.br/visualizacao/livros/liv101688_informativo.pdf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8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1.png"/><Relationship Id="rId7" Type="http://schemas.openxmlformats.org/officeDocument/2006/relationships/image" Target="../media/image10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23" Type="http://schemas.openxmlformats.org/officeDocument/2006/relationships/image" Target="../media/image57.sv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1</a:t>
            </a:fld>
            <a:endParaRPr lang="pt-BR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1110873886"/>
              </p:ext>
            </p:extLst>
          </p:nvPr>
        </p:nvGraphicFramePr>
        <p:xfrm>
          <a:off x="734250" y="979199"/>
          <a:ext cx="8164285" cy="4061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28" y="989173"/>
            <a:ext cx="4774572" cy="335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60" y="114857"/>
            <a:ext cx="647700" cy="55245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 flipH="1">
            <a:off x="1815227" y="252001"/>
            <a:ext cx="3888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Franklin Gothic Book" panose="020B0503020102020204" pitchFamily="34" charset="0"/>
              </a:rPr>
              <a:t>Trabalho de Conclusão de Curso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815227" y="12668"/>
            <a:ext cx="334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ranklin Gothic Book" panose="020B0503020102020204" pitchFamily="34" charset="0"/>
              </a:rPr>
              <a:t>Pontifícia Universidade Católica de Minas </a:t>
            </a:r>
            <a:r>
              <a:rPr lang="en-US" sz="1200" dirty="0" smtClean="0">
                <a:latin typeface="Franklin Gothic Book" panose="020B0503020102020204" pitchFamily="34" charset="0"/>
              </a:rPr>
              <a:t>Gerais</a:t>
            </a:r>
            <a:endParaRPr lang="pt-BR" sz="1200" dirty="0">
              <a:latin typeface="Franklin Gothic Book" panose="020B05030201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815227" y="529000"/>
            <a:ext cx="496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Franklin Gothic Book" panose="020B0503020102020204" pitchFamily="34" charset="0"/>
              </a:rPr>
              <a:t>Especialização em</a:t>
            </a:r>
            <a:r>
              <a:rPr lang="en-US" sz="1200" b="1" dirty="0">
                <a:latin typeface="Franklin Gothic Book" panose="020B0503020102020204" pitchFamily="34" charset="0"/>
              </a:rPr>
              <a:t> </a:t>
            </a:r>
            <a:r>
              <a:rPr lang="en-US" sz="1200" b="1" i="1" dirty="0">
                <a:latin typeface="Franklin Gothic Book" panose="020B0503020102020204" pitchFamily="34" charset="0"/>
              </a:rPr>
              <a:t>Ciência de Dados e Big </a:t>
            </a:r>
            <a:r>
              <a:rPr lang="en-US" sz="1200" b="1" i="1" dirty="0" smtClean="0">
                <a:latin typeface="Franklin Gothic Book" panose="020B0503020102020204" pitchFamily="34" charset="0"/>
              </a:rPr>
              <a:t>Data</a:t>
            </a:r>
            <a:endParaRPr lang="pt-BR" sz="12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1219200" y="84993"/>
            <a:ext cx="4756297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Coleta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2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5" y="141478"/>
            <a:ext cx="536037" cy="381887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Baixados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34" y="574144"/>
            <a:ext cx="4117848" cy="1594104"/>
          </a:xfrm>
          <a:prstGeom prst="rect">
            <a:avLst/>
          </a:prstGeom>
        </p:spPr>
      </p:pic>
      <p:pic>
        <p:nvPicPr>
          <p:cNvPr id="14" name="Google Shape;12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842" y="584994"/>
            <a:ext cx="641303" cy="40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6" y="1170105"/>
            <a:ext cx="851194" cy="2585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34" y="2146985"/>
            <a:ext cx="4117849" cy="10354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" y="2991303"/>
            <a:ext cx="1134139" cy="3905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35" y="3178003"/>
            <a:ext cx="4117848" cy="104111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346702"/>
            <a:ext cx="713148" cy="73955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8" y="4202359"/>
            <a:ext cx="4098474" cy="847165"/>
          </a:xfrm>
          <a:prstGeom prst="rect">
            <a:avLst/>
          </a:prstGeom>
        </p:spPr>
      </p:pic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78952"/>
              </p:ext>
            </p:extLst>
          </p:nvPr>
        </p:nvGraphicFramePr>
        <p:xfrm>
          <a:off x="6039293" y="587938"/>
          <a:ext cx="2835455" cy="1548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7455">
                  <a:extLst>
                    <a:ext uri="{9D8B030D-6E8A-4147-A177-3AD203B41FA5}">
                      <a16:colId xmlns:a16="http://schemas.microsoft.com/office/drawing/2014/main" val="27536829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2942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3420460"/>
                    </a:ext>
                  </a:extLst>
                </a:gridCol>
              </a:tblGrid>
              <a:tr h="2019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DataFrame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36333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pedidos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df_pedidos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93441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5557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produtos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df_produtos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>
                          <a:effectLst/>
                          <a:latin typeface="Roboto" panose="02000000000000000000" pitchFamily="2" charset="0"/>
                        </a:rPr>
                        <a:t>32951</a:t>
                      </a:r>
                      <a:endParaRPr lang="pt-BR" sz="900" b="0" i="0" u="none" strike="noStrike" baseline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7072512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itens dos pedidos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df_itens_pedidos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112650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214355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clientes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df_clientes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99441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4681448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pagamentos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df_pagamentos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103886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80714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vendedores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df_vendedores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>
                          <a:effectLst/>
                          <a:latin typeface="Roboto" panose="02000000000000000000" pitchFamily="2" charset="0"/>
                        </a:rPr>
                        <a:t>3095</a:t>
                      </a:r>
                      <a:endParaRPr lang="pt-BR" sz="900" b="0" i="0" u="none" strike="noStrike" baseline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0418855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 err="1">
                          <a:effectLst/>
                          <a:latin typeface="Roboto" panose="02000000000000000000" pitchFamily="2" charset="0"/>
                        </a:rPr>
                        <a:t>localizacoes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df_localizacoes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1000163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675517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>
                          <a:effectLst/>
                          <a:latin typeface="Roboto" panose="02000000000000000000" pitchFamily="2" charset="0"/>
                        </a:rPr>
                        <a:t>avaliacoes</a:t>
                      </a:r>
                      <a:endParaRPr lang="pt-BR" sz="900" b="0" i="0" u="none" strike="noStrike" baseline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>
                          <a:effectLst/>
                          <a:latin typeface="Roboto" panose="02000000000000000000" pitchFamily="2" charset="0"/>
                        </a:rPr>
                        <a:t>df_avaliacoes</a:t>
                      </a:r>
                      <a:endParaRPr lang="pt-BR" sz="900" b="0" i="0" u="none" strike="noStrike" baseline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100000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0500601"/>
                  </a:ext>
                </a:extLst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81914"/>
              </p:ext>
            </p:extLst>
          </p:nvPr>
        </p:nvGraphicFramePr>
        <p:xfrm>
          <a:off x="6017249" y="2220831"/>
          <a:ext cx="2857500" cy="295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476">
                  <a:extLst>
                    <a:ext uri="{9D8B030D-6E8A-4147-A177-3AD203B41FA5}">
                      <a16:colId xmlns:a16="http://schemas.microsoft.com/office/drawing/2014/main" val="1926542809"/>
                    </a:ext>
                  </a:extLst>
                </a:gridCol>
                <a:gridCol w="1141228">
                  <a:extLst>
                    <a:ext uri="{9D8B030D-6E8A-4147-A177-3AD203B41FA5}">
                      <a16:colId xmlns:a16="http://schemas.microsoft.com/office/drawing/2014/main" val="1105013105"/>
                    </a:ext>
                  </a:extLst>
                </a:gridCol>
                <a:gridCol w="616796">
                  <a:extLst>
                    <a:ext uri="{9D8B030D-6E8A-4147-A177-3AD203B41FA5}">
                      <a16:colId xmlns:a16="http://schemas.microsoft.com/office/drawing/2014/main" val="4020295120"/>
                    </a:ext>
                  </a:extLst>
                </a:gridCol>
              </a:tblGrid>
              <a:tr h="14409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DataFrame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43924"/>
                  </a:ext>
                </a:extLst>
              </a:tr>
              <a:tr h="151186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PIB 2017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df_PIB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5570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132495"/>
                  </a:ext>
                </a:extLst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349923"/>
              </p:ext>
            </p:extLst>
          </p:nvPr>
        </p:nvGraphicFramePr>
        <p:xfrm>
          <a:off x="6039292" y="3247764"/>
          <a:ext cx="2835456" cy="523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8028">
                  <a:extLst>
                    <a:ext uri="{9D8B030D-6E8A-4147-A177-3AD203B41FA5}">
                      <a16:colId xmlns:a16="http://schemas.microsoft.com/office/drawing/2014/main" val="821666633"/>
                    </a:ext>
                  </a:extLst>
                </a:gridCol>
                <a:gridCol w="1146491">
                  <a:extLst>
                    <a:ext uri="{9D8B030D-6E8A-4147-A177-3AD203B41FA5}">
                      <a16:colId xmlns:a16="http://schemas.microsoft.com/office/drawing/2014/main" val="184810796"/>
                    </a:ext>
                  </a:extLst>
                </a:gridCol>
                <a:gridCol w="590937">
                  <a:extLst>
                    <a:ext uri="{9D8B030D-6E8A-4147-A177-3AD203B41FA5}">
                      <a16:colId xmlns:a16="http://schemas.microsoft.com/office/drawing/2014/main" val="3477162594"/>
                    </a:ext>
                  </a:extLst>
                </a:gridCol>
              </a:tblGrid>
              <a:tr h="2417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DataFrame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245872"/>
                  </a:ext>
                </a:extLst>
              </a:tr>
              <a:tr h="26905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área </a:t>
                      </a:r>
                      <a:r>
                        <a:rPr lang="pt-BR" sz="900" u="none" strike="noStrike" baseline="0" dirty="0" smtClean="0">
                          <a:effectLst/>
                          <a:latin typeface="Roboto" panose="02000000000000000000" pitchFamily="2" charset="0"/>
                        </a:rPr>
                        <a:t>municípios</a:t>
                      </a:r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/>
                      </a:r>
                      <a:b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</a:br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(km2)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df_area_munic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5572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334390"/>
                  </a:ext>
                </a:extLst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3140"/>
              </p:ext>
            </p:extLst>
          </p:nvPr>
        </p:nvGraphicFramePr>
        <p:xfrm>
          <a:off x="6039292" y="4219118"/>
          <a:ext cx="2835456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064">
                  <a:extLst>
                    <a:ext uri="{9D8B030D-6E8A-4147-A177-3AD203B41FA5}">
                      <a16:colId xmlns:a16="http://schemas.microsoft.com/office/drawing/2014/main" val="2980720941"/>
                    </a:ext>
                  </a:extLst>
                </a:gridCol>
                <a:gridCol w="1160558">
                  <a:extLst>
                    <a:ext uri="{9D8B030D-6E8A-4147-A177-3AD203B41FA5}">
                      <a16:colId xmlns:a16="http://schemas.microsoft.com/office/drawing/2014/main" val="3239086745"/>
                    </a:ext>
                  </a:extLst>
                </a:gridCol>
                <a:gridCol w="569834">
                  <a:extLst>
                    <a:ext uri="{9D8B030D-6E8A-4147-A177-3AD203B41FA5}">
                      <a16:colId xmlns:a16="http://schemas.microsoft.com/office/drawing/2014/main" val="12244407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DataFrame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2271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CEPS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df_CEPS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6015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73463"/>
                  </a:ext>
                </a:extLst>
              </a:tr>
            </a:tbl>
          </a:graphicData>
        </a:graphic>
      </p:graphicFrame>
      <p:sp>
        <p:nvSpPr>
          <p:cNvPr id="23" name="Divisa 22"/>
          <p:cNvSpPr/>
          <p:nvPr/>
        </p:nvSpPr>
        <p:spPr>
          <a:xfrm>
            <a:off x="5506886" y="1334856"/>
            <a:ext cx="269358" cy="261633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Divisa 23"/>
          <p:cNvSpPr/>
          <p:nvPr/>
        </p:nvSpPr>
        <p:spPr>
          <a:xfrm>
            <a:off x="5506886" y="3390522"/>
            <a:ext cx="269358" cy="261633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Divisa 25"/>
          <p:cNvSpPr/>
          <p:nvPr/>
        </p:nvSpPr>
        <p:spPr>
          <a:xfrm>
            <a:off x="5506886" y="4271181"/>
            <a:ext cx="269358" cy="261633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Divisa 26"/>
          <p:cNvSpPr/>
          <p:nvPr/>
        </p:nvSpPr>
        <p:spPr>
          <a:xfrm>
            <a:off x="5506886" y="2267022"/>
            <a:ext cx="269358" cy="261633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39137" y="631650"/>
            <a:ext cx="50433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Categorias de Produtos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produto_categoria_nome_moda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mf.countplot_com_perc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('produto_categoria_nome_moda',df_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,'Categoria dos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Produtos','Categorias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',[])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9" y="1095925"/>
            <a:ext cx="7075924" cy="394518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280673" y="1401458"/>
            <a:ext cx="152638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Categorias: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1º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esporte_lazer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2º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moveis_decoracao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3º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beleza_saude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4º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moda_beleza_perfumaria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73724" y="620570"/>
            <a:ext cx="43845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vendedores por: região, estado e 20 cidades com mais vendedores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161"/>
            <a:ext cx="5732585" cy="417594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039491" y="865161"/>
            <a:ext cx="313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Região Sudeste domina amplamente em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vendedores.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Nesta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região predomina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amplamente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 de São Paulo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(969/1658=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58.44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%).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 do Paraná está c/ 21.15%(205/969) dos vendedores em relação à São Paulo. </a:t>
            </a:r>
          </a:p>
          <a:p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 as 20 cidades com mais vendedores 14(70%) não são capitais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município de São Paulo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22.79% dos vendedores, ou seja,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quase ¼ dos vendedores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todo o Brasil. </a:t>
            </a:r>
          </a:p>
        </p:txBody>
      </p:sp>
    </p:spTree>
    <p:extLst>
      <p:ext uri="{BB962C8B-B14F-4D97-AF65-F5344CB8AC3E}">
        <p14:creationId xmlns:p14="http://schemas.microsoft.com/office/powerpoint/2010/main" val="31976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2" y="937162"/>
            <a:ext cx="7686989" cy="305268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527342" y="661052"/>
            <a:ext cx="23310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Investigando o município de São Paulo...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44955" y="4178105"/>
            <a:ext cx="6898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pico de vendas de São Paulo em fevereiro coincidiu com as vendas de pico no Brasil, nota-se influencia neste sentido em outros meses também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linha decresce menos em relação ao país. </a:t>
            </a:r>
          </a:p>
        </p:txBody>
      </p:sp>
      <p:sp>
        <p:nvSpPr>
          <p:cNvPr id="19" name="Elipse 18"/>
          <p:cNvSpPr/>
          <p:nvPr/>
        </p:nvSpPr>
        <p:spPr>
          <a:xfrm>
            <a:off x="1638886" y="1167618"/>
            <a:ext cx="147711" cy="18288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638886" y="3081682"/>
            <a:ext cx="147711" cy="18288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41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92631" y="62057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Bivariadas</a:t>
            </a:r>
          </a:p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Vendas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Mês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Mês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" y="931128"/>
            <a:ext cx="5733528" cy="382899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147583" y="989902"/>
            <a:ext cx="2996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Pico de vendas em novembro, provavelmente Black Friday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maio dia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mães.Agosto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leve aumento, dia dos pais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Mesmo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caindo em dezembro, se manteve mais alto em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relação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outubro.A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linha mostra ascendência de vendas de janeiro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dezembro de 2017. </a:t>
            </a:r>
          </a:p>
        </p:txBody>
      </p:sp>
    </p:spTree>
    <p:extLst>
      <p:ext uri="{BB962C8B-B14F-4D97-AF65-F5344CB8AC3E}">
        <p14:creationId xmlns:p14="http://schemas.microsoft.com/office/powerpoint/2010/main" val="15337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92631" y="620570"/>
            <a:ext cx="18742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Vendas Mês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Mês-Crescimento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760"/>
            <a:ext cx="5978769" cy="385950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253089" y="1019908"/>
            <a:ext cx="2890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abril, junho e dezembro caíram as vendas. Abril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apesar da páscoa em 14 de abril, caíram em relação a maio.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Junho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caiu em relação, apesar do dia dos namorados.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Dezembro, logo depois da Black Friday em novembro.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natal não teve tanto impacto. </a:t>
            </a:r>
          </a:p>
        </p:txBody>
      </p:sp>
    </p:spTree>
    <p:extLst>
      <p:ext uri="{BB962C8B-B14F-4D97-AF65-F5344CB8AC3E}">
        <p14:creationId xmlns:p14="http://schemas.microsoft.com/office/powerpoint/2010/main" val="4645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89258" y="560499"/>
            <a:ext cx="1992760" cy="1938315"/>
            <a:chOff x="89258" y="560499"/>
            <a:chExt cx="1992760" cy="1938315"/>
          </a:xfrm>
        </p:grpSpPr>
        <p:sp>
          <p:nvSpPr>
            <p:cNvPr id="14" name="CaixaDeTexto 13"/>
            <p:cNvSpPr txBox="1"/>
            <p:nvPr/>
          </p:nvSpPr>
          <p:spPr>
            <a:xfrm>
              <a:off x="492631" y="620570"/>
              <a:ext cx="13035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Avaliação de Clientes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23" name="Agrupar 22"/>
            <p:cNvGrpSpPr/>
            <p:nvPr/>
          </p:nvGrpSpPr>
          <p:grpSpPr>
            <a:xfrm>
              <a:off x="89258" y="560499"/>
              <a:ext cx="1992760" cy="1938315"/>
              <a:chOff x="89258" y="560499"/>
              <a:chExt cx="1992760" cy="1938315"/>
            </a:xfrm>
          </p:grpSpPr>
          <p:sp>
            <p:nvSpPr>
              <p:cNvPr id="15" name="Elipse 14"/>
              <p:cNvSpPr/>
              <p:nvPr/>
            </p:nvSpPr>
            <p:spPr>
              <a:xfrm>
                <a:off x="89258" y="560499"/>
                <a:ext cx="255697" cy="2622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58" y="896680"/>
                <a:ext cx="1992760" cy="1602134"/>
              </a:xfrm>
              <a:prstGeom prst="rect">
                <a:avLst/>
              </a:prstGeom>
            </p:spPr>
          </p:pic>
        </p:grpSp>
      </p:grpSp>
      <p:grpSp>
        <p:nvGrpSpPr>
          <p:cNvPr id="26" name="Agrupar 25"/>
          <p:cNvGrpSpPr/>
          <p:nvPr/>
        </p:nvGrpSpPr>
        <p:grpSpPr>
          <a:xfrm>
            <a:off x="2162054" y="708305"/>
            <a:ext cx="6353296" cy="1744393"/>
            <a:chOff x="2162054" y="708305"/>
            <a:chExt cx="6353296" cy="1744393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054" y="745244"/>
              <a:ext cx="2597710" cy="1707453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800" y="708305"/>
              <a:ext cx="3675550" cy="1744393"/>
            </a:xfrm>
            <a:prstGeom prst="rect">
              <a:avLst/>
            </a:prstGeom>
          </p:spPr>
        </p:pic>
      </p:grpSp>
      <p:grpSp>
        <p:nvGrpSpPr>
          <p:cNvPr id="25" name="Agrupar 24"/>
          <p:cNvGrpSpPr/>
          <p:nvPr/>
        </p:nvGrpSpPr>
        <p:grpSpPr>
          <a:xfrm>
            <a:off x="89258" y="2662364"/>
            <a:ext cx="2604617" cy="1812032"/>
            <a:chOff x="89258" y="2662364"/>
            <a:chExt cx="2604617" cy="1812032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8" y="2662364"/>
              <a:ext cx="2604616" cy="1479569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9" y="4082336"/>
              <a:ext cx="2604616" cy="392060"/>
            </a:xfrm>
            <a:prstGeom prst="rect">
              <a:avLst/>
            </a:prstGeom>
          </p:spPr>
        </p:pic>
      </p:grpSp>
      <p:grpSp>
        <p:nvGrpSpPr>
          <p:cNvPr id="27" name="Agrupar 26"/>
          <p:cNvGrpSpPr/>
          <p:nvPr/>
        </p:nvGrpSpPr>
        <p:grpSpPr>
          <a:xfrm>
            <a:off x="2935777" y="2546998"/>
            <a:ext cx="5826619" cy="1927398"/>
            <a:chOff x="2935777" y="2546998"/>
            <a:chExt cx="5826619" cy="1927398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5777" y="2546998"/>
              <a:ext cx="2677746" cy="1927398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523" y="2546998"/>
              <a:ext cx="3148873" cy="1927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1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31" name="Agrupar 30"/>
          <p:cNvGrpSpPr/>
          <p:nvPr/>
        </p:nvGrpSpPr>
        <p:grpSpPr>
          <a:xfrm>
            <a:off x="89258" y="560499"/>
            <a:ext cx="9053693" cy="2351513"/>
            <a:chOff x="89258" y="560499"/>
            <a:chExt cx="9053693" cy="2351513"/>
          </a:xfrm>
        </p:grpSpPr>
        <p:sp>
          <p:nvSpPr>
            <p:cNvPr id="28" name="Elipse 27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492631" y="620570"/>
              <a:ext cx="550823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Multivariadas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mf.analise_multivariada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df_abt.vendedor_grande_regiao_nome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'Regiões x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DataPostagem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na Transportadora-atraso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'Regiões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df_abt.postagem_limiteparceiro_atrasado_moda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11" y="1182617"/>
              <a:ext cx="4487594" cy="1729395"/>
            </a:xfrm>
            <a:prstGeom prst="rect">
              <a:avLst/>
            </a:prstGeom>
          </p:spPr>
        </p:pic>
        <p:sp>
          <p:nvSpPr>
            <p:cNvPr id="6" name="CaixaDeTexto 5"/>
            <p:cNvSpPr txBox="1"/>
            <p:nvPr/>
          </p:nvSpPr>
          <p:spPr>
            <a:xfrm>
              <a:off x="4867422" y="1336431"/>
              <a:ext cx="4275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região Norte não apresenta atraso na postagem(vendedor entrega a mercadoria para a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transportadora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). As demais regiões apresentam atraso, com muita semelhança.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região Nordeste leve diferença a menor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147711" y="2810196"/>
            <a:ext cx="8996289" cy="2171380"/>
            <a:chOff x="147711" y="2810196"/>
            <a:chExt cx="8996289" cy="2171380"/>
          </a:xfrm>
        </p:grpSpPr>
        <p:sp>
          <p:nvSpPr>
            <p:cNvPr id="7" name="CaixaDeTexto 6"/>
            <p:cNvSpPr txBox="1"/>
            <p:nvPr/>
          </p:nvSpPr>
          <p:spPr>
            <a:xfrm>
              <a:off x="217106" y="2810196"/>
              <a:ext cx="4418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mf.analise_multivariada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df_abt.vendedor_grande_regiao_nome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'Regiões x Data Estimada/Real-atraso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','Regiões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df_abt.entrega_estimado_atrasado_moda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11" y="3253576"/>
              <a:ext cx="4487594" cy="1728000"/>
            </a:xfrm>
            <a:prstGeom prst="rect">
              <a:avLst/>
            </a:prstGeom>
          </p:spPr>
        </p:pic>
        <p:sp>
          <p:nvSpPr>
            <p:cNvPr id="30" name="CaixaDeTexto 29"/>
            <p:cNvSpPr txBox="1"/>
            <p:nvPr/>
          </p:nvSpPr>
          <p:spPr>
            <a:xfrm>
              <a:off x="4867421" y="3504744"/>
              <a:ext cx="4276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região Norte não tem atraso entrega real e estimada. Região Sul apresenta o menor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atraso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Regiões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Centro-Oeste e Nordeste apresentam o maior atraso.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35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-1" y="560499"/>
            <a:ext cx="9264781" cy="1870708"/>
            <a:chOff x="-1" y="560499"/>
            <a:chExt cx="9264781" cy="1870708"/>
          </a:xfrm>
        </p:grpSpPr>
        <p:sp>
          <p:nvSpPr>
            <p:cNvPr id="28" name="Elipse 27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2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492631" y="620570"/>
              <a:ext cx="5205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mf.analise_multivariada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df_abt.vendedor_grande_regiao_nome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'Regiões x Planos Olist','Regiões',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df_abt.plano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4867422" y="1336431"/>
              <a:ext cx="4397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 Brasil o plano Lite é mais utilizado na região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Norte.Já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o plano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Basico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é mais utilizado na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região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Centro-Oeste.Agora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o plano Pro é mais utilizado na região Sudeste.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921008"/>
              <a:ext cx="4489200" cy="1510199"/>
            </a:xfrm>
            <a:prstGeom prst="rect">
              <a:avLst/>
            </a:prstGeom>
          </p:spPr>
        </p:pic>
      </p:grpSp>
      <p:grpSp>
        <p:nvGrpSpPr>
          <p:cNvPr id="17" name="Agrupar 16"/>
          <p:cNvGrpSpPr/>
          <p:nvPr/>
        </p:nvGrpSpPr>
        <p:grpSpPr>
          <a:xfrm>
            <a:off x="89258" y="2810196"/>
            <a:ext cx="9054742" cy="2066554"/>
            <a:chOff x="89258" y="2810196"/>
            <a:chExt cx="9054742" cy="2066554"/>
          </a:xfrm>
        </p:grpSpPr>
        <p:sp>
          <p:nvSpPr>
            <p:cNvPr id="7" name="CaixaDeTexto 6"/>
            <p:cNvSpPr txBox="1"/>
            <p:nvPr/>
          </p:nvSpPr>
          <p:spPr>
            <a:xfrm>
              <a:off x="217106" y="2810196"/>
              <a:ext cx="4418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mf.analise_multivariada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df_abt.vendedor_grande_regiao_nome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'Regiões x Avaliações pelos Clientes','Regiões',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df_abt.review_score_moda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4867421" y="3504744"/>
              <a:ext cx="42765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Avaliação 5(mais alta) predomina em todas as regiões do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país.Agora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avaliação 1(pior) é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muito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alta na região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Norte.Nesta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região são dois extremos das avaliações vão de 1 à 5, não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existe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avaliações intermediarias.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Nas regiões Sudeste e Sul, as avaliações estão em toda a faixa de avaliação.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8" y="3148750"/>
              <a:ext cx="4118530" cy="172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165182" y="1288800"/>
            <a:ext cx="18618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preco_frete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é a soma do valor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pedido e 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frete correspondente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cidade de São Paulo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 a maior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vendedores(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378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disparados em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relação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à Curitiba(86).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Vale destacar Belo Horizonte com 45 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Janeiro com 47.</a:t>
            </a:r>
          </a:p>
          <a:p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Ibitinga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27 vendedores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mas com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segunda melhor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receita(R$ 389.034,93)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destaca, mesmo porque não é capital.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0" name="Agrupar 19"/>
          <p:cNvGrpSpPr/>
          <p:nvPr/>
        </p:nvGrpSpPr>
        <p:grpSpPr>
          <a:xfrm>
            <a:off x="89258" y="560499"/>
            <a:ext cx="6961626" cy="4480607"/>
            <a:chOff x="89258" y="560499"/>
            <a:chExt cx="6961626" cy="4480607"/>
          </a:xfrm>
        </p:grpSpPr>
        <p:sp>
          <p:nvSpPr>
            <p:cNvPr id="28" name="Elipse 27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424800" y="617250"/>
              <a:ext cx="3385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Desempenho das 40 cidades(vendedores) com maior 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receita 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19" name="Agrupar 18"/>
            <p:cNvGrpSpPr/>
            <p:nvPr/>
          </p:nvGrpSpPr>
          <p:grpSpPr>
            <a:xfrm>
              <a:off x="217106" y="822767"/>
              <a:ext cx="6833778" cy="4218339"/>
              <a:chOff x="217106" y="822767"/>
              <a:chExt cx="6833778" cy="4218339"/>
            </a:xfrm>
          </p:grpSpPr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06" y="822767"/>
                <a:ext cx="6833778" cy="4218339"/>
              </a:xfrm>
              <a:prstGeom prst="rect">
                <a:avLst/>
              </a:prstGeom>
            </p:spPr>
          </p:pic>
          <p:sp>
            <p:nvSpPr>
              <p:cNvPr id="17" name="Retângulo 16"/>
              <p:cNvSpPr/>
              <p:nvPr/>
            </p:nvSpPr>
            <p:spPr>
              <a:xfrm>
                <a:off x="1821600" y="1490400"/>
                <a:ext cx="1454400" cy="9360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72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109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4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" y="881381"/>
            <a:ext cx="7086551" cy="402161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228489" y="1458647"/>
            <a:ext cx="2980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vendedor 4a3ca9315b744ce9f8e9374361493884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1079 clientes, 1085 que retornam a comprar,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preço+frete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R$ 142.377,96 e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uma média de 3 pedidos por dia.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segundo vendedor cca3071e3e9bb7d12640c9fbe2301306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591 clientes, 601 que retornam a comprar,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preço+fete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R$ 66.309,85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com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média de 2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pedidos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dia.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97523" y="584994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Desempenho das 40 cidades(vendedores) com maior receita </a:t>
            </a:r>
          </a:p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Investigando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então, Ibitinga...</a:t>
            </a:r>
          </a:p>
        </p:txBody>
      </p:sp>
    </p:spTree>
    <p:extLst>
      <p:ext uri="{BB962C8B-B14F-4D97-AF65-F5344CB8AC3E}">
        <p14:creationId xmlns:p14="http://schemas.microsoft.com/office/powerpoint/2010/main" val="37785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1219200" y="84993"/>
            <a:ext cx="4756297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Coleta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2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5" y="141478"/>
            <a:ext cx="536037" cy="381887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Web Scraping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9" y="756906"/>
            <a:ext cx="762000" cy="6667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09" y="558020"/>
            <a:ext cx="4118400" cy="2096328"/>
          </a:xfrm>
          <a:prstGeom prst="rect">
            <a:avLst/>
          </a:prstGeom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19657"/>
              </p:ext>
            </p:extLst>
          </p:nvPr>
        </p:nvGraphicFramePr>
        <p:xfrm>
          <a:off x="5975497" y="572334"/>
          <a:ext cx="2857500" cy="295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476">
                  <a:extLst>
                    <a:ext uri="{9D8B030D-6E8A-4147-A177-3AD203B41FA5}">
                      <a16:colId xmlns:a16="http://schemas.microsoft.com/office/drawing/2014/main" val="1926542809"/>
                    </a:ext>
                  </a:extLst>
                </a:gridCol>
                <a:gridCol w="1141228">
                  <a:extLst>
                    <a:ext uri="{9D8B030D-6E8A-4147-A177-3AD203B41FA5}">
                      <a16:colId xmlns:a16="http://schemas.microsoft.com/office/drawing/2014/main" val="1105013105"/>
                    </a:ext>
                  </a:extLst>
                </a:gridCol>
                <a:gridCol w="616796">
                  <a:extLst>
                    <a:ext uri="{9D8B030D-6E8A-4147-A177-3AD203B41FA5}">
                      <a16:colId xmlns:a16="http://schemas.microsoft.com/office/drawing/2014/main" val="4020295120"/>
                    </a:ext>
                  </a:extLst>
                </a:gridCol>
              </a:tblGrid>
              <a:tr h="14409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DataFrame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43924"/>
                  </a:ext>
                </a:extLst>
              </a:tr>
              <a:tr h="151186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</a:rPr>
                        <a:t>Estados e capitais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 smtClean="0">
                          <a:effectLst/>
                          <a:latin typeface="Roboto" panose="02000000000000000000" pitchFamily="2" charset="0"/>
                        </a:rPr>
                        <a:t>df_uf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27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132495"/>
                  </a:ext>
                </a:extLst>
              </a:tr>
            </a:tbl>
          </a:graphicData>
        </a:graphic>
      </p:graphicFrame>
      <p:sp>
        <p:nvSpPr>
          <p:cNvPr id="15" name="Divisa 14"/>
          <p:cNvSpPr/>
          <p:nvPr/>
        </p:nvSpPr>
        <p:spPr>
          <a:xfrm>
            <a:off x="5406086" y="589500"/>
            <a:ext cx="269358" cy="261633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9" y="3104813"/>
            <a:ext cx="655591" cy="33678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09" y="2691105"/>
            <a:ext cx="4118400" cy="2092773"/>
          </a:xfrm>
          <a:prstGeom prst="rect">
            <a:avLst/>
          </a:prstGeom>
        </p:spPr>
      </p:pic>
      <p:sp>
        <p:nvSpPr>
          <p:cNvPr id="17" name="Divisa 16"/>
          <p:cNvSpPr/>
          <p:nvPr/>
        </p:nvSpPr>
        <p:spPr>
          <a:xfrm>
            <a:off x="5406086" y="2691105"/>
            <a:ext cx="269358" cy="261633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07318"/>
              </p:ext>
            </p:extLst>
          </p:nvPr>
        </p:nvGraphicFramePr>
        <p:xfrm>
          <a:off x="5975497" y="2654348"/>
          <a:ext cx="2857500" cy="70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476">
                  <a:extLst>
                    <a:ext uri="{9D8B030D-6E8A-4147-A177-3AD203B41FA5}">
                      <a16:colId xmlns:a16="http://schemas.microsoft.com/office/drawing/2014/main" val="1926542809"/>
                    </a:ext>
                  </a:extLst>
                </a:gridCol>
                <a:gridCol w="1141228">
                  <a:extLst>
                    <a:ext uri="{9D8B030D-6E8A-4147-A177-3AD203B41FA5}">
                      <a16:colId xmlns:a16="http://schemas.microsoft.com/office/drawing/2014/main" val="1105013105"/>
                    </a:ext>
                  </a:extLst>
                </a:gridCol>
                <a:gridCol w="616796">
                  <a:extLst>
                    <a:ext uri="{9D8B030D-6E8A-4147-A177-3AD203B41FA5}">
                      <a16:colId xmlns:a16="http://schemas.microsoft.com/office/drawing/2014/main" val="4020295120"/>
                    </a:ext>
                  </a:extLst>
                </a:gridCol>
              </a:tblGrid>
              <a:tr h="14409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DataFrame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baseline="0" dirty="0">
                          <a:effectLst/>
                          <a:latin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43924"/>
                  </a:ext>
                </a:extLst>
              </a:tr>
              <a:tr h="151186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</a:rPr>
                        <a:t>Feriados nacionais e estaduais, datas comemorativas estaduais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baseline="0" dirty="0" smtClean="0">
                          <a:effectLst/>
                          <a:latin typeface="Roboto" panose="02000000000000000000" pitchFamily="2" charset="0"/>
                        </a:rPr>
                        <a:t>df_datas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737</a:t>
                      </a:r>
                      <a:endParaRPr lang="pt-B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132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3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97523" y="584994"/>
            <a:ext cx="19319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Comparativo entre entregas(dias)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" y="815826"/>
            <a:ext cx="3864729" cy="432073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209684" y="986400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=número de dias entre a compra e entrega do pedido. 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=número de dias entre a aprovação do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pedido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a entrega. 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=número de dias entre a entrega e a postagem nas transportadora.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209684" y="1652995"/>
            <a:ext cx="48365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Regiões: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Norte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maior tempo em todos os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tempos:entrega_compra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entrega_aprovado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entrega_postagem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Nordeste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segundo pior nos 3 tempos.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Sudeste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menor tempos nos 3 tempos.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Amazonas pior nos 3 tempos.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Pernambuco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segundo pior nos 3 tempos.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São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Paulo tem menores tempos nos três.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 municípios: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Maiores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tempos(nos 3)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Florianópolis,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Ribeirão Preto e Porto Alegre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Menores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tempos(nos 3) Barueri e Guarulhos </a:t>
            </a:r>
          </a:p>
        </p:txBody>
      </p:sp>
    </p:spTree>
    <p:extLst>
      <p:ext uri="{BB962C8B-B14F-4D97-AF65-F5344CB8AC3E}">
        <p14:creationId xmlns:p14="http://schemas.microsoft.com/office/powerpoint/2010/main" val="64047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6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97523" y="584994"/>
            <a:ext cx="5442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Comparativo entre entregas(dias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 investigando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então,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Porto Alegre, Ribeirão Preto e Florianópolis...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" y="1048913"/>
            <a:ext cx="8082743" cy="363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97523" y="584994"/>
            <a:ext cx="55579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Comparativo entre entregas(dias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tempo_entrega_LeadTime_mediana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investigando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então,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Porto Alegre, Ribeirão Preto e Florianópolis...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" y="1077151"/>
            <a:ext cx="7057803" cy="28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pt-BR" dirty="0">
              <a:solidFill>
                <a:schemeClr val="tx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97523" y="584994"/>
            <a:ext cx="55226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Comparativo entre entregas(dias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investigando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então,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Porto Alegre, Ribeirão Preto e Florianópolis...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3" y="979200"/>
            <a:ext cx="8855400" cy="340696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44955" y="4543335"/>
            <a:ext cx="3161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 nas 3 cidades apresentam atrasos expressivos.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Porto Alegre vendedor 586a871d4f1221763fddb6ceefdeb95e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Ribeirão Preto vendedor 5eeb9c756d9780b96283e5a2ac6da334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Florianópolis vendedor cb4a705d00e100b9732d0ca34817d441 </a:t>
            </a:r>
          </a:p>
        </p:txBody>
      </p:sp>
    </p:spTree>
    <p:extLst>
      <p:ext uri="{BB962C8B-B14F-4D97-AF65-F5344CB8AC3E}">
        <p14:creationId xmlns:p14="http://schemas.microsoft.com/office/powerpoint/2010/main" val="279914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97523" y="584994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Comparativo entre Compras(Dias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8" y="815826"/>
            <a:ext cx="3864729" cy="432073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217713" y="950400"/>
            <a:ext cx="4809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=número de dias entre a compra e aprovação do pedido. 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=número de dias entre a compra e estimado entrega. 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=número de dias entre a compra e postagem na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transportadora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272814" y="1704174"/>
            <a:ext cx="437651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Regiões: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Norte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maior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Sudeste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menor tempo entre a compra e o tempo estimado de entrega.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muito semelhante nas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regiões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tempo_estimado_compra:Rondônia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maior prazo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Paulo menor prazo de dias.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estável em todos os estados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menor Goiás e maior Rio Grande do Norte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 Municípios: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piores Caxias do Sul, Porto Alegre, Londrina 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Florianópolis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tempo_aprovado_compra:estável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todas as cidades.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tempo_postagem_compra:piores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Porto Alegre e Campinas.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2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97523" y="584994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Comparativo entre Compras(Dias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tempo_postagem_compra_mediana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investigando Porto Alegre e Campinas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10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" y="985011"/>
            <a:ext cx="6321600" cy="38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7256" y="54665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Comparativo entre Compras(Dias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investigando Porto Alegre e Campinas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11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6" y="985011"/>
            <a:ext cx="6533590" cy="408059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235200" y="1281600"/>
            <a:ext cx="3020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Porto Alegre vendedor 586a871d4f1221763fddb6ceefdeb95e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outros vendedores com atrasos consistentes. </a:t>
            </a:r>
          </a:p>
        </p:txBody>
      </p:sp>
    </p:spTree>
    <p:extLst>
      <p:ext uri="{BB962C8B-B14F-4D97-AF65-F5344CB8AC3E}">
        <p14:creationId xmlns:p14="http://schemas.microsoft.com/office/powerpoint/2010/main" val="3905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7256" y="546658"/>
            <a:ext cx="17107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 X Aprovação(Dias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12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9" y="796534"/>
            <a:ext cx="3864729" cy="436601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532767" y="1033975"/>
            <a:ext cx="4067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número de dias entre aprovação do pedido e postagem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transportadora. 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532767" y="1656100"/>
            <a:ext cx="2400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Regiões: Sul maior tempo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Norte menor tempo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Rio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Grande do Norte maior tempo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Sergipe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menor tempo.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 municípios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Porto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Alegre e Campinas maior tempo.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Uberlândia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menor tempo.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3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7256" y="546658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 X Aprovação(Dias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Investigando Porto Alegre e Campinas...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13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" y="985011"/>
            <a:ext cx="6175717" cy="383940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861558" y="1751700"/>
            <a:ext cx="4144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Porto Alegre vendedor 586a871d4f1221763fddb6ceefdeb95e com destaque negativo. </a:t>
            </a:r>
          </a:p>
        </p:txBody>
      </p:sp>
    </p:spTree>
    <p:extLst>
      <p:ext uri="{BB962C8B-B14F-4D97-AF65-F5344CB8AC3E}">
        <p14:creationId xmlns:p14="http://schemas.microsoft.com/office/powerpoint/2010/main" val="33508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119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7256" y="546658"/>
            <a:ext cx="1540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X Estimado(Dias) </a:t>
            </a: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14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9" y="788571"/>
            <a:ext cx="3864729" cy="4419014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624242" y="960516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=número de dias de variação entre a entrega(real) e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estimação(provável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 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624242" y="1656100"/>
            <a:ext cx="3496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Regiões: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Norte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Centro-Oeste antes do prazo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Sudeste leva mais tempo p/ entregar.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Estados: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Maior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atraso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Amazonas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Menor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Mato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Grosso do Sul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 municípios: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Melhor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tempo: Caxias do Sul e Londrina.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Pior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tempo: Ribeirão Preto,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Osasco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São Bernardo do Campo. </a:t>
            </a:r>
          </a:p>
        </p:txBody>
      </p:sp>
    </p:spTree>
    <p:extLst>
      <p:ext uri="{BB962C8B-B14F-4D97-AF65-F5344CB8AC3E}">
        <p14:creationId xmlns:p14="http://schemas.microsoft.com/office/powerpoint/2010/main" val="284822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1219200" y="84993"/>
            <a:ext cx="4756297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Coleta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2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5" y="141478"/>
            <a:ext cx="536037" cy="381887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DataFrames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" y="596075"/>
            <a:ext cx="7049068" cy="1588325"/>
          </a:xfrm>
          <a:prstGeom prst="rect">
            <a:avLst/>
          </a:prstGeom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142030"/>
              </p:ext>
            </p:extLst>
          </p:nvPr>
        </p:nvGraphicFramePr>
        <p:xfrm>
          <a:off x="116115" y="2184400"/>
          <a:ext cx="6976745" cy="2697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919">
                  <a:extLst>
                    <a:ext uri="{9D8B030D-6E8A-4147-A177-3AD203B41FA5}">
                      <a16:colId xmlns:a16="http://schemas.microsoft.com/office/drawing/2014/main" val="1931865933"/>
                    </a:ext>
                  </a:extLst>
                </a:gridCol>
                <a:gridCol w="1210023">
                  <a:extLst>
                    <a:ext uri="{9D8B030D-6E8A-4147-A177-3AD203B41FA5}">
                      <a16:colId xmlns:a16="http://schemas.microsoft.com/office/drawing/2014/main" val="1272919347"/>
                    </a:ext>
                  </a:extLst>
                </a:gridCol>
                <a:gridCol w="776514">
                  <a:extLst>
                    <a:ext uri="{9D8B030D-6E8A-4147-A177-3AD203B41FA5}">
                      <a16:colId xmlns:a16="http://schemas.microsoft.com/office/drawing/2014/main" val="1777933072"/>
                    </a:ext>
                  </a:extLst>
                </a:gridCol>
                <a:gridCol w="703943">
                  <a:extLst>
                    <a:ext uri="{9D8B030D-6E8A-4147-A177-3AD203B41FA5}">
                      <a16:colId xmlns:a16="http://schemas.microsoft.com/office/drawing/2014/main" val="3985154875"/>
                    </a:ext>
                  </a:extLst>
                </a:gridCol>
                <a:gridCol w="877955">
                  <a:extLst>
                    <a:ext uri="{9D8B030D-6E8A-4147-A177-3AD203B41FA5}">
                      <a16:colId xmlns:a16="http://schemas.microsoft.com/office/drawing/2014/main" val="3079793494"/>
                    </a:ext>
                  </a:extLst>
                </a:gridCol>
                <a:gridCol w="914982">
                  <a:extLst>
                    <a:ext uri="{9D8B030D-6E8A-4147-A177-3AD203B41FA5}">
                      <a16:colId xmlns:a16="http://schemas.microsoft.com/office/drawing/2014/main" val="3718797676"/>
                    </a:ext>
                  </a:extLst>
                </a:gridCol>
                <a:gridCol w="651925">
                  <a:extLst>
                    <a:ext uri="{9D8B030D-6E8A-4147-A177-3AD203B41FA5}">
                      <a16:colId xmlns:a16="http://schemas.microsoft.com/office/drawing/2014/main" val="646670188"/>
                    </a:ext>
                  </a:extLst>
                </a:gridCol>
                <a:gridCol w="823484">
                  <a:extLst>
                    <a:ext uri="{9D8B030D-6E8A-4147-A177-3AD203B41FA5}">
                      <a16:colId xmlns:a16="http://schemas.microsoft.com/office/drawing/2014/main" val="210150863"/>
                    </a:ext>
                  </a:extLst>
                </a:gridCol>
              </a:tblGrid>
              <a:tr h="1753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dirty="0">
                        <a:solidFill>
                          <a:srgbClr val="1D1B1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DataFrame</a:t>
                      </a:r>
                      <a:endParaRPr lang="pt-BR" sz="900" b="1" i="0" u="none" strike="noStrike" dirty="0">
                        <a:solidFill>
                          <a:srgbClr val="1D1B1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 dirty="0" smtClean="0">
                          <a:effectLst/>
                          <a:latin typeface="Roboto" panose="02000000000000000000" pitchFamily="2" charset="0"/>
                        </a:rPr>
                        <a:t>N</a:t>
                      </a:r>
                      <a:r>
                        <a:rPr lang="pt-BR" sz="900" u="none" strike="noStrike" baseline="0" dirty="0" smtClean="0">
                          <a:effectLst/>
                          <a:latin typeface="Roboto" panose="02000000000000000000" pitchFamily="2" charset="0"/>
                        </a:rPr>
                        <a:t>º</a:t>
                      </a:r>
                      <a:r>
                        <a:rPr lang="pt-BR" sz="900" u="none" strike="noStrike" dirty="0" smtClean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registros</a:t>
                      </a:r>
                      <a:endParaRPr lang="pt-BR" sz="900" b="1" i="0" u="none" strike="noStrike" dirty="0">
                        <a:solidFill>
                          <a:srgbClr val="1D1B1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Features</a:t>
                      </a:r>
                      <a:endParaRPr lang="pt-BR" sz="900" b="1" i="0" u="none" strike="noStrike" dirty="0">
                        <a:solidFill>
                          <a:srgbClr val="1D1B1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Duplicados</a:t>
                      </a:r>
                      <a:endParaRPr lang="pt-BR" sz="900" b="1" i="0" u="none" strike="noStrike" dirty="0">
                        <a:solidFill>
                          <a:srgbClr val="1D1B1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Duplicados(%)</a:t>
                      </a:r>
                      <a:endParaRPr lang="pt-BR" sz="900" b="1" i="0" u="none" strike="noStrike" dirty="0">
                        <a:solidFill>
                          <a:srgbClr val="1D1B1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Ausentes</a:t>
                      </a:r>
                      <a:endParaRPr lang="pt-BR" sz="900" b="1" i="0" u="none" strike="noStrike" dirty="0">
                        <a:solidFill>
                          <a:srgbClr val="1D1B1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Ausentes(%)</a:t>
                      </a:r>
                      <a:endParaRPr lang="pt-BR" sz="900" b="1" i="0" u="none" strike="noStrike" dirty="0">
                        <a:solidFill>
                          <a:srgbClr val="1D1B1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38645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PIB-2017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df_PIB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5570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42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272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4,88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5164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92,71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025938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CEPs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df_CEPS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6015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7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445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7,4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0879811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Área municípios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df_area_munic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5572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24107"/>
                  </a:ext>
                </a:extLst>
              </a:tr>
              <a:tr h="17418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Estados e Capitais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df_uf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27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14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27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100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647166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Feriados Nac.e Est.,Datas Com. Est.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df_datas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737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4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619049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Itens dos pedidos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df_pedidos_itens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112650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7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13984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12,41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1466501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Pedidos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df_pedidos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99441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2980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3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534499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Avaliações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df_avaliacoes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100000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7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559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0,56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90014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90,01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3185751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Pagamentos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df_pagamentos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103886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4446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4,28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288719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Clientes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df_clientes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99441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35451652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Produtos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df_produtos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32951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9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611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1,85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593445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Vendedores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df_vendedores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3095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1429019"/>
                  </a:ext>
                </a:extLst>
              </a:tr>
              <a:tr h="175354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Localizações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df_localizacoes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1000163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981148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98,1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</a:rPr>
                        <a:t>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61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0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35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X Estimado(Dias) 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Investigando Ribeirão Preto, Osasco e São Bernardo do Campo... 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15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4" y="1011313"/>
            <a:ext cx="6939978" cy="35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28969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 X Limite Entrega à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Transportadora(Dias) 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16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1" y="701466"/>
            <a:ext cx="3864729" cy="440753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518265" y="965068"/>
            <a:ext cx="4390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=número de dias de variação entre a postagem e o limite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a transportadora.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532767" y="1656100"/>
            <a:ext cx="2794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Regiões: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Nordeste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atrasa.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Centro-Oeste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menos atrasa.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Amazonas mais atrasa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Mato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Grosso do Sul menos atrasa.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 municípios: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mais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atrasam: Porto Alegre, Sorocaba e Barueri.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Menos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atrasam: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Uberlândia </a:t>
            </a:r>
          </a:p>
        </p:txBody>
      </p:sp>
    </p:spTree>
    <p:extLst>
      <p:ext uri="{BB962C8B-B14F-4D97-AF65-F5344CB8AC3E}">
        <p14:creationId xmlns:p14="http://schemas.microsoft.com/office/powerpoint/2010/main" val="38003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 X Limite Entrega à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Transportadora(Dias)</a:t>
            </a:r>
          </a:p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Investigando Porto Alegre, Sorocaba e Barueri... 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17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9" y="915240"/>
            <a:ext cx="5394285" cy="41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 de Clientes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Distribuidos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pelas faixas de PIB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18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1" y="748046"/>
            <a:ext cx="3864729" cy="436764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624241" y="1656100"/>
            <a:ext cx="2783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Regiões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Sudeste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domina em todas as faixas.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São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Paulo domina.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 municípios: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São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Paulo em todas as faixas domina.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Vale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destacar Ibitinga na faixa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R$ 51000-344847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30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 Primeiros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dos Vendedores em Vendas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19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5" y="995915"/>
            <a:ext cx="7286625" cy="373480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668818" y="1178719"/>
            <a:ext cx="147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município de São Paulo prevalece em todos os meses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Ibitinga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vale destacar,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principalmente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novembro. </a:t>
            </a:r>
          </a:p>
        </p:txBody>
      </p:sp>
    </p:spTree>
    <p:extLst>
      <p:ext uri="{BB962C8B-B14F-4D97-AF65-F5344CB8AC3E}">
        <p14:creationId xmlns:p14="http://schemas.microsoft.com/office/powerpoint/2010/main" val="291671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Planos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Olist: Clientes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20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9" y="746922"/>
            <a:ext cx="6474270" cy="4396578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7295876" y="859020"/>
            <a:ext cx="173116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Clientes fora/mesmo estado do vendedor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Basic:predomina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fora do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Lite: predomina fora do estado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Pro: predomina fora do estado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Origem do cliente: é da capital do estado?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Basic: não é da capital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Lite: não é da capital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Pro: não é da capital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Cliente fazem nova compra?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Basic: 10%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Lite:15%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Pro:75% </a:t>
            </a:r>
          </a:p>
        </p:txBody>
      </p:sp>
    </p:spTree>
    <p:extLst>
      <p:ext uri="{BB962C8B-B14F-4D97-AF65-F5344CB8AC3E}">
        <p14:creationId xmlns:p14="http://schemas.microsoft.com/office/powerpoint/2010/main" val="28346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167745" y="907186"/>
            <a:ext cx="39762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amostragem(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p_amostra_tamanho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amostra_tamanho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500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np.random.choice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(range(0,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p_df.shape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[0]),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p_amostra_tamanho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df_amostra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p_df.iloc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df_amostra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amostra_means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p_n_amostras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p_amostra_tamanho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   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n_amostras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15000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amostra_tamanho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500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amostras_means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[]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amostra in range(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p_n_amostras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amostra = amostragem(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p_amostra_tamanho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amostras_means.append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amostra.mean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amostras_means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transforma_tlc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p_df_abt_tlc,p_features_corr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#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var in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p_features_corr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Aplicando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Teorema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Limite Central(TLC)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dist_auxiliar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amostra_means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[var],750,350)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df_dist_normal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dist_auxiliar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df_dist_normal.columns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[var]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p_df_abt_tlc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[var]=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df_dist_normal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[var]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2710" y="3936266"/>
            <a:ext cx="2513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df_abt_tlc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({})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mf.transforma_tlc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df_abt_tlc,features_corr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df_abt_tlc.shape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(750,108)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89258" y="560499"/>
            <a:ext cx="5154564" cy="2655011"/>
            <a:chOff x="89258" y="560499"/>
            <a:chExt cx="5154564" cy="2655011"/>
          </a:xfrm>
        </p:grpSpPr>
        <p:sp>
          <p:nvSpPr>
            <p:cNvPr id="15" name="Elipse 14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1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89258" y="907186"/>
              <a:ext cx="515456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Como anteriormente verificado os dados não seguem a normalidade. Existe teste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paramétricos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 não-paramétricos, estes p/ dados não normalizados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Eu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nesta situação teste paramétrico c/ dados convertidos pela Teoria do Limite Central(TLC).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Os testes estatísticos mais robustos têm como premissa que a distribuição seja uma distribuição normal.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 Teorema do Limite Central surge para ajudar nesse sentido. Segundo este teorema, dada uma população, se tomarmos um número suficientemente grande de amostras 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n_sample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tamanho suficientemente grande 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sample_size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), a distribuição das médias de cada amostra se comportará como uma distribuição normal, cuja média se aproxima da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média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população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 cujo desvio padrão se aproxima do desvio padrão da população dividido pelo tamanho da amostra.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 meu caso, usarei o Teorema do Limite Central para criar uma distribuição normal que represente a distribuição.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Existem algumas condições para garantir que o TCL seja válido.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1.Dados independentes e identicamente distribuídos.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2.Variância finita.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3.Pelo menos umas 30 amostras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Agora sim as distribuições se aproximam mais de distribuições normais, como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evidenciado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pelos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plots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pela verificação da curtose (lembrando que a curtose da distribuição normal é 3,0) e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podemos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seguir com a aplicação de testes estatísticos. </a:t>
              </a:r>
            </a:p>
          </p:txBody>
        </p:sp>
      </p:grpSp>
      <p:sp>
        <p:nvSpPr>
          <p:cNvPr id="19" name="CaixaDeTexto 18"/>
          <p:cNvSpPr txBox="1"/>
          <p:nvPr/>
        </p:nvSpPr>
        <p:spPr>
          <a:xfrm>
            <a:off x="114672" y="3160539"/>
            <a:ext cx="5191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features_dis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['postagem_limiteparceiro_atrasado_moda','entrega_estimado_atrasado_moda']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vendedor_id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não interessa ao projeto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(set(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- set(['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features_corr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</a:t>
            </a:r>
          </a:p>
        </p:txBody>
      </p:sp>
    </p:spTree>
    <p:extLst>
      <p:ext uri="{BB962C8B-B14F-4D97-AF65-F5344CB8AC3E}">
        <p14:creationId xmlns:p14="http://schemas.microsoft.com/office/powerpoint/2010/main" val="103943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dirty="0">
              <a:solidFill>
                <a:schemeClr val="tx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96004" y="743737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Vendas 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(df_abt,'preco',700, 350, 1658,'Preço-'+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6" y="1298571"/>
            <a:ext cx="4103765" cy="24625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71" y="1317465"/>
            <a:ext cx="4105351" cy="2421082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61687" y="3825389"/>
            <a:ext cx="8926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das vendas dos vendedores das regiões são estatisticamente diferente da média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das vendas das regiões Nordeste e Sudeste é superior à média nacional, uma vez que a média das distribuições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alta que o limite superior do intervalo de confiança delimitado 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das vendas das regiões Norte, Sul e Centro-Oeste é mais baixa que a média nacional, dado que a média das distribuições dessas regiões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menor que o limite inferior do referido intervalo de confiança. </a:t>
            </a:r>
          </a:p>
        </p:txBody>
      </p:sp>
    </p:spTree>
    <p:extLst>
      <p:ext uri="{BB962C8B-B14F-4D97-AF65-F5344CB8AC3E}">
        <p14:creationId xmlns:p14="http://schemas.microsoft.com/office/powerpoint/2010/main" val="423795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96004" y="743737"/>
            <a:ext cx="577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Lucro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(df_abt,'lucro',700, 350, 1658,'Lucro-'+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61687" y="3825389"/>
            <a:ext cx="8926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do lucro da Olist nas regiões são estatisticamente diferente da média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do lucro da Olist na região Nordeste é superior à média nacional, uma vez que a média da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distribuição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mais alta que o limite superior do intervalo de confiança delimitado 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do lucro da Olist nas regiões Norte, Sul, Sudeste e Centro-Oeste é mais baixa que a média nacional, dado que a média das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distribuições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dessas regiões é menor que o limite inferior do referido intervalo de confiança.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7" y="1195031"/>
            <a:ext cx="4104000" cy="26290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1" y="1355090"/>
            <a:ext cx="4847529" cy="2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129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dirty="0">
              <a:solidFill>
                <a:schemeClr val="tx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96004" y="743737"/>
            <a:ext cx="6072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Receitas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(df_abt,'receitas',700, 350, 1658,'Receitas-'+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1687" y="3825389"/>
            <a:ext cx="8926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da receita da Olist nas regiões são estatisticamente diferente da média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da receita da Olist nas regiões Nordeste e Sudeste é superior à média nacional, uma vez que a média das distribuições é mais alta que o limite superior do intervalo de confiança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delimitado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das receitas nas regiões Norte, Sul e Centro-Oeste é mais baixa que a média nacional, dado que a média das distribuições dessas regiões é menor que o limite inferior do referido intervalo de confiança.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6" y="1205402"/>
            <a:ext cx="3750212" cy="2462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18" y="1269695"/>
            <a:ext cx="4881941" cy="239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34" name="Agrupar 33"/>
          <p:cNvGrpSpPr/>
          <p:nvPr/>
        </p:nvGrpSpPr>
        <p:grpSpPr>
          <a:xfrm>
            <a:off x="169943" y="585831"/>
            <a:ext cx="1560286" cy="930913"/>
            <a:chOff x="169943" y="589292"/>
            <a:chExt cx="1560286" cy="741445"/>
          </a:xfrm>
        </p:grpSpPr>
        <p:sp>
          <p:nvSpPr>
            <p:cNvPr id="15" name="Retângulo Arredondado 14"/>
            <p:cNvSpPr/>
            <p:nvPr/>
          </p:nvSpPr>
          <p:spPr>
            <a:xfrm>
              <a:off x="169943" y="602838"/>
              <a:ext cx="1560286" cy="727899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Itens </a:t>
              </a:r>
              <a:r>
                <a:rPr lang="pt-BR" sz="9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dos </a:t>
              </a:r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</a:t>
              </a: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112650 registros passando p/ 102425, depois de agrupar: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object 8"/>
            <p:cNvSpPr/>
            <p:nvPr/>
          </p:nvSpPr>
          <p:spPr>
            <a:xfrm>
              <a:off x="1267377" y="589292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59" name="Agrupar 58"/>
          <p:cNvGrpSpPr/>
          <p:nvPr/>
        </p:nvGrpSpPr>
        <p:grpSpPr>
          <a:xfrm>
            <a:off x="1817212" y="574636"/>
            <a:ext cx="3466934" cy="1584686"/>
            <a:chOff x="1817211" y="574636"/>
            <a:chExt cx="3612482" cy="158468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325" y="652017"/>
              <a:ext cx="3320368" cy="1507305"/>
            </a:xfrm>
            <a:prstGeom prst="rect">
              <a:avLst/>
            </a:prstGeom>
          </p:spPr>
        </p:pic>
        <p:sp>
          <p:nvSpPr>
            <p:cNvPr id="54" name="Elipse 53"/>
            <p:cNvSpPr/>
            <p:nvPr/>
          </p:nvSpPr>
          <p:spPr>
            <a:xfrm>
              <a:off x="1817211" y="574636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63115" y="2028187"/>
            <a:ext cx="5550876" cy="642808"/>
            <a:chOff x="63115" y="2028187"/>
            <a:chExt cx="5550876" cy="642808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15" y="2202608"/>
              <a:ext cx="5398476" cy="468387"/>
            </a:xfrm>
            <a:prstGeom prst="rect">
              <a:avLst/>
            </a:prstGeom>
          </p:spPr>
        </p:pic>
        <p:sp>
          <p:nvSpPr>
            <p:cNvPr id="55" name="Elipse 54"/>
            <p:cNvSpPr/>
            <p:nvPr/>
          </p:nvSpPr>
          <p:spPr>
            <a:xfrm>
              <a:off x="63115" y="2028187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61" name="Agrupar 60"/>
          <p:cNvGrpSpPr/>
          <p:nvPr/>
        </p:nvGrpSpPr>
        <p:grpSpPr>
          <a:xfrm>
            <a:off x="5346674" y="574635"/>
            <a:ext cx="3519501" cy="2549404"/>
            <a:chOff x="5346674" y="574635"/>
            <a:chExt cx="3519501" cy="2549404"/>
          </a:xfrm>
        </p:grpSpPr>
        <p:grpSp>
          <p:nvGrpSpPr>
            <p:cNvPr id="43" name="Agrupar 42"/>
            <p:cNvGrpSpPr/>
            <p:nvPr/>
          </p:nvGrpSpPr>
          <p:grpSpPr>
            <a:xfrm>
              <a:off x="5601861" y="772725"/>
              <a:ext cx="3264314" cy="2351314"/>
              <a:chOff x="5608950" y="814110"/>
              <a:chExt cx="3264314" cy="2351314"/>
            </a:xfrm>
          </p:grpSpPr>
          <p:pic>
            <p:nvPicPr>
              <p:cNvPr id="26" name="Imagem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8950" y="814110"/>
                <a:ext cx="3264314" cy="2351314"/>
              </a:xfrm>
              <a:prstGeom prst="rect">
                <a:avLst/>
              </a:prstGeom>
            </p:spPr>
          </p:pic>
          <p:sp>
            <p:nvSpPr>
              <p:cNvPr id="40" name="Retângulo 39"/>
              <p:cNvSpPr/>
              <p:nvPr/>
            </p:nvSpPr>
            <p:spPr>
              <a:xfrm>
                <a:off x="8179981" y="1344370"/>
                <a:ext cx="335369" cy="108747"/>
              </a:xfrm>
              <a:prstGeom prst="rect">
                <a:avLst/>
              </a:prstGeom>
              <a:solidFill>
                <a:srgbClr val="5B9BD5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 41"/>
              <p:cNvSpPr/>
              <p:nvPr/>
            </p:nvSpPr>
            <p:spPr>
              <a:xfrm>
                <a:off x="8148083" y="2382427"/>
                <a:ext cx="335369" cy="108747"/>
              </a:xfrm>
              <a:prstGeom prst="rect">
                <a:avLst/>
              </a:prstGeom>
              <a:solidFill>
                <a:srgbClr val="5B9BD5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6" name="Elipse 55"/>
            <p:cNvSpPr/>
            <p:nvPr/>
          </p:nvSpPr>
          <p:spPr>
            <a:xfrm>
              <a:off x="5346674" y="574635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62" name="Agrupar 61"/>
          <p:cNvGrpSpPr/>
          <p:nvPr/>
        </p:nvGrpSpPr>
        <p:grpSpPr>
          <a:xfrm>
            <a:off x="63115" y="2751312"/>
            <a:ext cx="2883992" cy="1014781"/>
            <a:chOff x="63115" y="2751312"/>
            <a:chExt cx="2883992" cy="1014781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15" y="2956387"/>
              <a:ext cx="2731592" cy="809706"/>
            </a:xfrm>
            <a:prstGeom prst="rect">
              <a:avLst/>
            </a:prstGeom>
          </p:spPr>
        </p:pic>
        <p:sp>
          <p:nvSpPr>
            <p:cNvPr id="57" name="Elipse 56"/>
            <p:cNvSpPr/>
            <p:nvPr/>
          </p:nvSpPr>
          <p:spPr>
            <a:xfrm>
              <a:off x="63115" y="2751312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4905154" y="3094590"/>
            <a:ext cx="3813543" cy="1668073"/>
            <a:chOff x="4905154" y="3094590"/>
            <a:chExt cx="3813543" cy="1668073"/>
          </a:xfrm>
        </p:grpSpPr>
        <p:grpSp>
          <p:nvGrpSpPr>
            <p:cNvPr id="47" name="Agrupar 46"/>
            <p:cNvGrpSpPr/>
            <p:nvPr/>
          </p:nvGrpSpPr>
          <p:grpSpPr>
            <a:xfrm>
              <a:off x="5126411" y="3315767"/>
              <a:ext cx="3592286" cy="1446896"/>
              <a:chOff x="3006988" y="3450460"/>
              <a:chExt cx="3592286" cy="1446896"/>
            </a:xfrm>
          </p:grpSpPr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6988" y="3450460"/>
                <a:ext cx="3592286" cy="1446896"/>
              </a:xfrm>
              <a:prstGeom prst="rect">
                <a:avLst/>
              </a:prstGeom>
            </p:spPr>
          </p:pic>
          <p:sp>
            <p:nvSpPr>
              <p:cNvPr id="46" name="Retângulo 45"/>
              <p:cNvSpPr/>
              <p:nvPr/>
            </p:nvSpPr>
            <p:spPr>
              <a:xfrm flipV="1">
                <a:off x="3769509" y="4173908"/>
                <a:ext cx="1440444" cy="8620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8" name="Elipse 57"/>
            <p:cNvSpPr/>
            <p:nvPr/>
          </p:nvSpPr>
          <p:spPr>
            <a:xfrm>
              <a:off x="4905154" y="3094590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0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96004" y="743737"/>
            <a:ext cx="696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Custos Administrativos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(df_abt,'adm_custos',700, 350, 1658,'Custos Administrativos-'+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1687" y="3825389"/>
            <a:ext cx="8926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dos custo administrativo da Olist nas regiões são estatisticamente diferente da média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dos custo administrativo da Olist na região Sudeste é superior à média nacional, uma vez que a média das distribuição é mais alta que o limite superior do intervalo de confiança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delimitado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do custo administrativo da Olist nas regiões Norte, Sul, Centro-Oeste e Nordeste é mais baixa que a média nacional, dado que a média das distribuições dessas regiões é menor que o limite inferior do referido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intervalo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confiança.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6" y="1241108"/>
            <a:ext cx="3829294" cy="249748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00" y="1413562"/>
            <a:ext cx="4980643" cy="23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endParaRPr lang="pt-BR" dirty="0">
              <a:solidFill>
                <a:schemeClr val="tx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96004" y="743737"/>
            <a:ext cx="749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Pedidos por dia(média)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(df_abt,'pedidos_por_dia_media',700, 350, 1658,'Pedidos por Dia(média)-'+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1687" y="3825389"/>
            <a:ext cx="892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dos pedidos por dia nas regiões Sudeste, Norte, Centro-Oeste e Nordeste são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estatisticamente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diferente da média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nacional.A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média dos pedidos por dia na região Sul é igual a média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dos pedidos por dia na região Sudeste é superior à média nacional, uma vez que a média da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distribuição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mais alta que o limite superior do intervalo de confiança delimitado 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dos pedidos por dia nas regiões Norte, Nordeste e Centro-Oeste é mais baixa que a média nacional, dado que a média das distribuições dessas regiões é menor que o limite inferior do referido intervalo de confiança.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1" y="1213169"/>
            <a:ext cx="3964359" cy="2451631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85" y="1269694"/>
            <a:ext cx="4883058" cy="23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96004" y="743737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Velocidade em </a:t>
            </a:r>
            <a:r>
              <a:rPr lang="pt-BR" sz="8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kms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dia para entrega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(df_abt,'velocidade_km_dias',700, 350, 1658,'Velocidade de Entrega(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dia)-'+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1687" y="3825389"/>
            <a:ext cx="892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da velocidade de entrega(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dia) nas regiões são estatisticamente diferente da média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da velocidade de entrega(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dia) nas regiões Nordeste, Sul, Norte e Centro-Oeste é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superior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à média nacional, uma vez que a média das distribuições é mais alta que o limite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super-or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intervalo de confiança delimitado 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velocidade de entrega(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dia) na região Sudeste é mais baixa que a média nacional, dado que a média da distribuição dessa região é menor que o limite inferior do referido intervalo de confiança.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" y="1249718"/>
            <a:ext cx="3982298" cy="236879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28" y="1364276"/>
            <a:ext cx="4745893" cy="23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pt-BR" dirty="0">
              <a:solidFill>
                <a:schemeClr val="tx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96004" y="743737"/>
            <a:ext cx="6524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 do Frete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(df_abt,'custo_frete',700, 350, 1658,'Custo do Frete-'+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1687" y="3825389"/>
            <a:ext cx="8926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do custo do frete nas regiões são estatisticamente diferente da média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do custo do frete nas regiões Nordeste e Sudeste é superior à média nacional, uma vez que a média das distribuições é mais alta que o limite superior do intervalo de confiança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delimitado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do custo do frete nas regiões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Sul e Centro-Oeste é mais baixa que a média nacional, dado que a média das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distribuições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dessas regiões é menor que o limite inferior do referido intervalo de confiança.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7" y="1187741"/>
            <a:ext cx="4027541" cy="247877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28" y="1402480"/>
            <a:ext cx="4695572" cy="219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8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96004" y="743737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 da comissão da Olist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(df_abt,'valor_comissao',700, 350, 1658,'Valor da Comissão-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1687" y="3825389"/>
            <a:ext cx="8926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do valor da comissão nas regiões são estatisticamente diferente da média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do valor da comissão nas regiões Nordeste e Sudeste é superior à média nacional, uma vez que a média das distribuições é mais alta que o limite superior do intervalo de confiança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delimitado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do valor da comissão nas regiões Norte, Sul e Centro-Oeste é mais baixa que a média nacional, dado que a média das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distribuições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dessas regiões é menor que o limite inferior do referido intervalo de confiança.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7" y="1241108"/>
            <a:ext cx="4027541" cy="23502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28" y="1347358"/>
            <a:ext cx="4837815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36673" y="744876"/>
            <a:ext cx="718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 Médio do pedido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(df_abt,'vlr_medio_pedido',700, 350, 1658,'Valor Médio do Pedido-'+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35628" y="3830302"/>
            <a:ext cx="8926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do valor médio do pedido nas regiões são estatisticamente diferente da média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do valor médio do pedido nas regiões Sul, Nordeste e Norte é superior à média nacional, uma vez que a média das distribuições é mais alta que o limite superior do intervalo de confiança delimitado 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do valor médio do pedido nas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regiões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Sudeste e Centro-Oeste é mais baixa que a média nacional, dado que as médias das distribuições dessas regiões é menor que o limite inferior do referido intervalo de confiança. </a:t>
            </a:r>
          </a:p>
        </p:txBody>
      </p:sp>
      <p:sp>
        <p:nvSpPr>
          <p:cNvPr id="16" name="Elipse 15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10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8" y="1169815"/>
            <a:ext cx="4053600" cy="250938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28" y="1357643"/>
            <a:ext cx="4837815" cy="22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36673" y="744876"/>
            <a:ext cx="836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 de clientes que compraram novamente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Regiões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(df_abt,'qtd_clientes_repete',700, 350, 1658,'Número de Clientes que Compraram Outra Vez-'+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79934" y="3716417"/>
            <a:ext cx="892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do número de clientes que compraram outra vez nas regiões são estatisticamente diferente da média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do número de clientes que compraram outra vez na região Sudeste é superior à média nacional, uma vez que a média da distribuição é mais alta que o limite superior do intervalo de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confiança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delimitado 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número de clientes que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compraram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outra vez nas regiões Centro-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Oeste,Sul,Nordeste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Norte é mais baixa que a média nacional, dado que as médias das distribuições dessas regiões é menor que o limite inferior do referido intervalo de confiança. </a:t>
            </a:r>
          </a:p>
        </p:txBody>
      </p:sp>
      <p:sp>
        <p:nvSpPr>
          <p:cNvPr id="16" name="Elipse 15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11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8" y="1192273"/>
            <a:ext cx="4053600" cy="241348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28" y="1454546"/>
            <a:ext cx="4873294" cy="20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9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36673" y="744876"/>
            <a:ext cx="708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 entre pedidos x Regiões</a:t>
            </a:r>
            <a:endParaRPr lang="pt-BR" sz="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range(0, 6):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mf.teste_estatistico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(df_abt,'dias_entre_pedidos',700, 350, 1658,'Dias Entre Pedidos-'+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regioes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[i], df_abt_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79934" y="3716417"/>
            <a:ext cx="8926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Conforme evidenciado pelo teste acima, podemos afirmar, com 95% de certeza, que a média dos dias entre pedidos nas regiões são estatisticamente diferente da média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do que isso, a partir dos resultados obtidos, podemos afirmar que a média dos dias entre pedidos nas regiões Sul, Nordeste e Norte é superior à média nacional, uma vez que a média das distribuições é mais alta que o limite superior do intervalo de confiança delimitado a partir da distribuição nacional.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disso, podemos inferir também que a média dos dias entre pedidos nas regiões Centro-Oeste e Sudeste é mais baixa que a média nacional, dado que a média das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distribuições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dessas regiões é menor que o limite inferior do referido intervalo de confiança. </a:t>
            </a:r>
          </a:p>
        </p:txBody>
      </p:sp>
      <p:sp>
        <p:nvSpPr>
          <p:cNvPr id="16" name="Elipse 15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12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8" y="1169816"/>
            <a:ext cx="4075200" cy="236538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315" y="1323879"/>
            <a:ext cx="4943513" cy="20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6266" y="505138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Estatística Inferencial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7924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13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36673" y="744876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Conclusões:</a:t>
            </a:r>
            <a:endParaRPr lang="pt-BR" sz="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364215"/>
              </p:ext>
            </p:extLst>
          </p:nvPr>
        </p:nvGraphicFramePr>
        <p:xfrm>
          <a:off x="45777" y="985011"/>
          <a:ext cx="9052446" cy="2756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9914">
                  <a:extLst>
                    <a:ext uri="{9D8B030D-6E8A-4147-A177-3AD203B41FA5}">
                      <a16:colId xmlns:a16="http://schemas.microsoft.com/office/drawing/2014/main" val="554091803"/>
                    </a:ext>
                  </a:extLst>
                </a:gridCol>
                <a:gridCol w="558699">
                  <a:extLst>
                    <a:ext uri="{9D8B030D-6E8A-4147-A177-3AD203B41FA5}">
                      <a16:colId xmlns:a16="http://schemas.microsoft.com/office/drawing/2014/main" val="2954458820"/>
                    </a:ext>
                  </a:extLst>
                </a:gridCol>
                <a:gridCol w="770099">
                  <a:extLst>
                    <a:ext uri="{9D8B030D-6E8A-4147-A177-3AD203B41FA5}">
                      <a16:colId xmlns:a16="http://schemas.microsoft.com/office/drawing/2014/main" val="3085335376"/>
                    </a:ext>
                  </a:extLst>
                </a:gridCol>
                <a:gridCol w="528500">
                  <a:extLst>
                    <a:ext uri="{9D8B030D-6E8A-4147-A177-3AD203B41FA5}">
                      <a16:colId xmlns:a16="http://schemas.microsoft.com/office/drawing/2014/main" val="2405827474"/>
                    </a:ext>
                  </a:extLst>
                </a:gridCol>
                <a:gridCol w="490751">
                  <a:extLst>
                    <a:ext uri="{9D8B030D-6E8A-4147-A177-3AD203B41FA5}">
                      <a16:colId xmlns:a16="http://schemas.microsoft.com/office/drawing/2014/main" val="300863077"/>
                    </a:ext>
                  </a:extLst>
                </a:gridCol>
                <a:gridCol w="551149">
                  <a:extLst>
                    <a:ext uri="{9D8B030D-6E8A-4147-A177-3AD203B41FA5}">
                      <a16:colId xmlns:a16="http://schemas.microsoft.com/office/drawing/2014/main" val="2736566477"/>
                    </a:ext>
                  </a:extLst>
                </a:gridCol>
                <a:gridCol w="490751">
                  <a:extLst>
                    <a:ext uri="{9D8B030D-6E8A-4147-A177-3AD203B41FA5}">
                      <a16:colId xmlns:a16="http://schemas.microsoft.com/office/drawing/2014/main" val="1198638006"/>
                    </a:ext>
                  </a:extLst>
                </a:gridCol>
                <a:gridCol w="694598">
                  <a:extLst>
                    <a:ext uri="{9D8B030D-6E8A-4147-A177-3AD203B41FA5}">
                      <a16:colId xmlns:a16="http://schemas.microsoft.com/office/drawing/2014/main" val="294841765"/>
                    </a:ext>
                  </a:extLst>
                </a:gridCol>
                <a:gridCol w="490751">
                  <a:extLst>
                    <a:ext uri="{9D8B030D-6E8A-4147-A177-3AD203B41FA5}">
                      <a16:colId xmlns:a16="http://schemas.microsoft.com/office/drawing/2014/main" val="1264570102"/>
                    </a:ext>
                  </a:extLst>
                </a:gridCol>
                <a:gridCol w="513400">
                  <a:extLst>
                    <a:ext uri="{9D8B030D-6E8A-4147-A177-3AD203B41FA5}">
                      <a16:colId xmlns:a16="http://schemas.microsoft.com/office/drawing/2014/main" val="2268419411"/>
                    </a:ext>
                  </a:extLst>
                </a:gridCol>
                <a:gridCol w="490751">
                  <a:extLst>
                    <a:ext uri="{9D8B030D-6E8A-4147-A177-3AD203B41FA5}">
                      <a16:colId xmlns:a16="http://schemas.microsoft.com/office/drawing/2014/main" val="969809576"/>
                    </a:ext>
                  </a:extLst>
                </a:gridCol>
                <a:gridCol w="843083">
                  <a:extLst>
                    <a:ext uri="{9D8B030D-6E8A-4147-A177-3AD203B41FA5}">
                      <a16:colId xmlns:a16="http://schemas.microsoft.com/office/drawing/2014/main" val="1767529371"/>
                    </a:ext>
                  </a:extLst>
                </a:gridCol>
              </a:tblGrid>
              <a:tr h="4106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Features X Regiões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Sudeste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Nordeste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Sul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Centro-Oeste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Norte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Comparativo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e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Flag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ctr"/>
                </a:tc>
                <a:extLst>
                  <a:ext uri="{0D108BD9-81ED-4DB2-BD59-A6C34878D82A}">
                    <a16:rowId xmlns:a16="http://schemas.microsoft.com/office/drawing/2014/main" val="376149635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Comparativo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Flag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Comparativo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Flag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Comparativo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Flag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Comparativo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Flag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Comparativo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00" u="none" strike="noStrike">
                          <a:effectLst/>
                        </a:rPr>
                        <a:t>Flag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2128732562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Vendas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&gt;=1, &lt;=-1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2240343308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Lucros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&gt;=1, &lt;=-1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1071460257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Receitas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&gt;=1, &lt;=-1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2417644529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Custos Administrativos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&gt;=-1, &lt;=1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2545892335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Pedidos por dia(média)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=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&gt;=1, &lt;=-1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1098787002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Velocidade em kms por dia para entrega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&gt;=1, &lt;=-1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626788018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do Frete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&gt;=-1, &lt;=1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2659318324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Valor da comissão da Olist X Regiões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-1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&gt;=1, &lt;=-1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4084546142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Valor Médio do Pedido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&gt;=1, &lt;=-1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3548574812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Número de Clientes que Compraram Novamente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&gt;=1, &lt;=-1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2297099802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Dias entre pedidos X Regiões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&lt;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&gt;=-1, &lt;=1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3606667731"/>
                  </a:ext>
                </a:extLst>
              </a:tr>
              <a:tr h="17249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Pontuação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3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-3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-3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701" marR="5701" marT="5701" marB="0" anchor="b"/>
                </a:tc>
                <a:extLst>
                  <a:ext uri="{0D108BD9-81ED-4DB2-BD59-A6C34878D82A}">
                    <a16:rowId xmlns:a16="http://schemas.microsoft.com/office/drawing/2014/main" val="1679736333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4662055" y="3622964"/>
            <a:ext cx="207818" cy="14326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87350" y="3741729"/>
            <a:ext cx="5708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Melhor desempenho geral: Vendedores da região Nordeste.</a:t>
            </a: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Acima da média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Sudeste: Vendas, Receitas, Pedidos por dia, Valor comissão da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Olist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 de clientes que compraram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novamente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Nordeste:Vendas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Lucro, Receitas, Velocidade em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dia p/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 comissão da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Olist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Sul: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Velocidade em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dia p/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e  Valor médio do pedido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Centro-Oeste: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Velocidade em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dia p/ entrega e  Valor médio do pedido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Norte: Velocidade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dia p/ entrega e  Valor médio do pedido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139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2" name="Agrupar 21"/>
          <p:cNvGrpSpPr/>
          <p:nvPr/>
        </p:nvGrpSpPr>
        <p:grpSpPr>
          <a:xfrm>
            <a:off x="89258" y="560499"/>
            <a:ext cx="9054742" cy="2576221"/>
            <a:chOff x="89258" y="560499"/>
            <a:chExt cx="9054742" cy="2576221"/>
          </a:xfrm>
        </p:grpSpPr>
        <p:sp>
          <p:nvSpPr>
            <p:cNvPr id="7" name="CaixaDeTexto 6"/>
            <p:cNvSpPr txBox="1"/>
            <p:nvPr/>
          </p:nvSpPr>
          <p:spPr>
            <a:xfrm>
              <a:off x="423866" y="560499"/>
              <a:ext cx="13035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Matriz de Correlação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Elipse 18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1</a:t>
              </a: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4572000" y="705285"/>
              <a:ext cx="4572000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verifica_correlacao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p_df_abt,p_intervalo_ini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p_intervalo_fim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#Todas as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sem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autocorrelação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que têm muita correlação(1) c/ outras.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df_corr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p_df_abt.corr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method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spearman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abs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unstack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sort_values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ascending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 False).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reset_index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df_corr_1=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df_corr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[(df_corr.level_0!=df_corr.level_1)&amp;((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df_corr.iloc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[:, 2]&gt;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p_intervalo_ini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)&amp;(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df_corr.iloc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[:, 2]&lt;=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p_intervalo_fim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))]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for k in range(df_corr_1.shape[0]):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campo1=df_corr_1["level_0"].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iloc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[k]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campo2=df_corr_1["level_1"].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iloc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[k]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test_statistics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pvalue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stats.spearmanr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p_df_abt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[campo1],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p_df_abt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[campo2])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pvalue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&lt; 0.05):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("Para  {} {}  HÁ CORRELAÇÃO. p-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={}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estatistica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={:.4f}".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format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(campo1,campo2,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pvalue,test_statistics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("Para  {} {} NÃO HÁ CORRELAÇÃO. p-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={}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estatistica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={:.4f}".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format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(campo1,campo2,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pvalue,test_statistics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endParaRPr lang="pt-BR" dirty="0"/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38566" y="931463"/>
            <a:ext cx="4432634" cy="4109644"/>
            <a:chOff x="38566" y="931463"/>
            <a:chExt cx="4432634" cy="4109644"/>
          </a:xfrm>
        </p:grpSpPr>
        <p:sp>
          <p:nvSpPr>
            <p:cNvPr id="6" name="CaixaDeTexto 5"/>
            <p:cNvSpPr txBox="1"/>
            <p:nvPr/>
          </p:nvSpPr>
          <p:spPr>
            <a:xfrm>
              <a:off x="89258" y="931463"/>
              <a:ext cx="43819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#H0: Não há correlação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#H1: Há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correlação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df_corr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df_abt.corr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method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spearman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abs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unstack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sort_values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ascending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 False).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reset_index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8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Todas 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 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sem 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autocorrelação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que têm muita correlação(1) c/ outras.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df_corr_1=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df_corr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[(df_corr.level_0!=df_corr.level_1)&amp;(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df_corr.iloc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[:, 2]&gt;0.9999999)]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df_corr_1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66" y="1953599"/>
              <a:ext cx="4281616" cy="3087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56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414745" y="2387084"/>
            <a:ext cx="314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191826" y="647920"/>
            <a:ext cx="1586858" cy="800774"/>
            <a:chOff x="191826" y="647920"/>
            <a:chExt cx="1586858" cy="800774"/>
          </a:xfrm>
        </p:grpSpPr>
        <p:sp>
          <p:nvSpPr>
            <p:cNvPr id="17" name="Retângulo Arredondado 16"/>
            <p:cNvSpPr/>
            <p:nvPr/>
          </p:nvSpPr>
          <p:spPr>
            <a:xfrm>
              <a:off x="191826" y="647920"/>
              <a:ext cx="1586858" cy="800774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99441 registros passando p/ 98666 depois de eliminar pedidos sem itens: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2" name="object 8"/>
            <p:cNvSpPr/>
            <p:nvPr/>
          </p:nvSpPr>
          <p:spPr>
            <a:xfrm>
              <a:off x="1311044" y="656429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6" name="Agrupar 15"/>
          <p:cNvGrpSpPr/>
          <p:nvPr/>
        </p:nvGrpSpPr>
        <p:grpSpPr>
          <a:xfrm>
            <a:off x="2046781" y="562871"/>
            <a:ext cx="5031748" cy="1834435"/>
            <a:chOff x="2046781" y="562871"/>
            <a:chExt cx="5031748" cy="1834435"/>
          </a:xfrm>
        </p:grpSpPr>
        <p:grpSp>
          <p:nvGrpSpPr>
            <p:cNvPr id="2" name="Agrupar 1"/>
            <p:cNvGrpSpPr/>
            <p:nvPr/>
          </p:nvGrpSpPr>
          <p:grpSpPr>
            <a:xfrm>
              <a:off x="2379978" y="663128"/>
              <a:ext cx="4698551" cy="1734178"/>
              <a:chOff x="2137678" y="631652"/>
              <a:chExt cx="4698551" cy="1734178"/>
            </a:xfrm>
          </p:grpSpPr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7678" y="631652"/>
                <a:ext cx="4698551" cy="1734178"/>
              </a:xfrm>
              <a:prstGeom prst="rect">
                <a:avLst/>
              </a:prstGeom>
            </p:spPr>
          </p:pic>
          <p:sp>
            <p:nvSpPr>
              <p:cNvPr id="19" name="Retângulo 18"/>
              <p:cNvSpPr/>
              <p:nvPr/>
            </p:nvSpPr>
            <p:spPr>
              <a:xfrm flipV="1">
                <a:off x="5194278" y="1184638"/>
                <a:ext cx="273072" cy="10067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5" name="Elipse 24"/>
            <p:cNvSpPr/>
            <p:nvPr/>
          </p:nvSpPr>
          <p:spPr>
            <a:xfrm>
              <a:off x="2046781" y="562871"/>
              <a:ext cx="29252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Agrupar 26"/>
          <p:cNvGrpSpPr/>
          <p:nvPr/>
        </p:nvGrpSpPr>
        <p:grpSpPr>
          <a:xfrm>
            <a:off x="39426" y="2351041"/>
            <a:ext cx="8076760" cy="1334627"/>
            <a:chOff x="39426" y="2351041"/>
            <a:chExt cx="8076760" cy="1334627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26" y="2567044"/>
              <a:ext cx="7924360" cy="1118624"/>
            </a:xfrm>
            <a:prstGeom prst="rect">
              <a:avLst/>
            </a:prstGeom>
          </p:spPr>
        </p:pic>
        <p:sp>
          <p:nvSpPr>
            <p:cNvPr id="26" name="Elipse 25"/>
            <p:cNvSpPr/>
            <p:nvPr/>
          </p:nvSpPr>
          <p:spPr>
            <a:xfrm>
              <a:off x="39426" y="2351041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42327" y="3685668"/>
            <a:ext cx="7079276" cy="1314429"/>
            <a:chOff x="42327" y="3685668"/>
            <a:chExt cx="7079276" cy="1314429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26" y="3761727"/>
              <a:ext cx="6929777" cy="1238370"/>
            </a:xfrm>
            <a:prstGeom prst="rect">
              <a:avLst/>
            </a:prstGeom>
          </p:spPr>
        </p:pic>
        <p:sp>
          <p:nvSpPr>
            <p:cNvPr id="28" name="Elipse 27"/>
            <p:cNvSpPr/>
            <p:nvPr/>
          </p:nvSpPr>
          <p:spPr>
            <a:xfrm>
              <a:off x="42327" y="3685668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15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89258" y="560499"/>
            <a:ext cx="5245942" cy="2873901"/>
            <a:chOff x="89258" y="560499"/>
            <a:chExt cx="5245942" cy="2873901"/>
          </a:xfrm>
        </p:grpSpPr>
        <p:sp>
          <p:nvSpPr>
            <p:cNvPr id="18" name="Elipse 17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endPara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403200" y="661052"/>
              <a:ext cx="248497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Verificando estatisticamente a correlação. </a:t>
              </a:r>
              <a:endPara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mf.verifica_correlacao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(df_abt,0.9999,1.0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55" y="1003326"/>
              <a:ext cx="4990245" cy="2431074"/>
            </a:xfrm>
            <a:prstGeom prst="rect">
              <a:avLst/>
            </a:prstGeom>
          </p:spPr>
        </p:pic>
      </p:grpSp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4" y="3544313"/>
            <a:ext cx="6500236" cy="9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5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5" name="Agrupar 24"/>
          <p:cNvGrpSpPr/>
          <p:nvPr/>
        </p:nvGrpSpPr>
        <p:grpSpPr>
          <a:xfrm>
            <a:off x="89258" y="560499"/>
            <a:ext cx="3832854" cy="331385"/>
            <a:chOff x="89258" y="560499"/>
            <a:chExt cx="3832854" cy="331385"/>
          </a:xfrm>
        </p:grpSpPr>
        <p:sp>
          <p:nvSpPr>
            <p:cNvPr id="18" name="Elipse 17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3</a:t>
              </a:r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403200" y="661052"/>
              <a:ext cx="351891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Este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processo é repetido para intervalo de correlações, a saber: </a:t>
              </a:r>
              <a:endPara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329198"/>
              </p:ext>
            </p:extLst>
          </p:nvPr>
        </p:nvGraphicFramePr>
        <p:xfrm>
          <a:off x="1090428" y="1006278"/>
          <a:ext cx="309880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4261560197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62437217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Intervalo de correlações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Features</a:t>
                      </a:r>
                      <a:r>
                        <a:rPr lang="pt-BR" sz="900" b="1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-Restaram 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5350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&gt; 0.99999 e &lt;=1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5482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&gt;0.95 e &lt;=0.99999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22311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&gt;0.90 e &lt;=0.95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231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&gt;0.85 e &lt;=0.90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6605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&gt;0.80 e &lt;=0.85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218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&gt;0.75 e &lt;= 0.80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488506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&gt;0.70 e &lt;= 0.75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0215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&gt;0.65 e &lt;= 0.70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693827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&gt;0.60 e &lt;= 0.65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065758"/>
                  </a:ext>
                </a:extLst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28" y="2949472"/>
            <a:ext cx="3098800" cy="484928"/>
          </a:xfrm>
          <a:prstGeom prst="rect">
            <a:avLst/>
          </a:prstGeom>
        </p:spPr>
      </p:pic>
      <p:sp>
        <p:nvSpPr>
          <p:cNvPr id="19" name="Seta para Baixo 18"/>
          <p:cNvSpPr/>
          <p:nvPr/>
        </p:nvSpPr>
        <p:spPr>
          <a:xfrm rot="16200000">
            <a:off x="4463420" y="3031261"/>
            <a:ext cx="411731" cy="321348"/>
          </a:xfrm>
          <a:prstGeom prst="downArrow">
            <a:avLst>
              <a:gd name="adj1" fmla="val 50000"/>
              <a:gd name="adj2" fmla="val 3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96202" y="3594557"/>
            <a:ext cx="4993675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Mapa de Calor 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v_max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=0.9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=-0.9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v_centre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=0.3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final_data_spearman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=round(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spearman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),2)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np.triu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np.ones_like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final_data_spearman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np.bool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plt.subplots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=(15, 15))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sns.diverging_palette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(220, 10,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as_cmap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sns.heatmap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final_data_spearman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vmax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v_max,vmin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center=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v_centre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square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linewidths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=.5,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cbar_kws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={"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shrink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.5},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annot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6" name="Agrupar 25"/>
          <p:cNvGrpSpPr/>
          <p:nvPr/>
        </p:nvGrpSpPr>
        <p:grpSpPr>
          <a:xfrm>
            <a:off x="4334400" y="661052"/>
            <a:ext cx="4482317" cy="2682158"/>
            <a:chOff x="4334400" y="661052"/>
            <a:chExt cx="4482317" cy="2682158"/>
          </a:xfrm>
        </p:grpSpPr>
        <p:sp>
          <p:nvSpPr>
            <p:cNvPr id="7" name="CaixaDeTexto 6"/>
            <p:cNvSpPr txBox="1"/>
            <p:nvPr/>
          </p:nvSpPr>
          <p:spPr>
            <a:xfrm>
              <a:off x="5040000" y="3081600"/>
              <a:ext cx="28895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Restaram </a:t>
              </a:r>
              <a:r>
                <a:rPr lang="pt-BR" sz="11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37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 Originalmente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eram 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114)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4334400" y="661052"/>
              <a:ext cx="4482317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df_abt.columns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8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vendedor_cidade</a:t>
              </a:r>
              <a:r>
                <a:rPr lang="pt-BR" sz="8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'</a:t>
              </a:r>
              <a:r>
                <a:rPr lang="pt-BR" sz="8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vendedor_estado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vendedor_grande_regiao_id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800" b="1" dirty="0" err="1" smtClean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vendedor_grande_regiao_nome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valor_taxa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distancia_cliente_vendedor_mediana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qtd_itens_pedido_mediana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preco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produto_peso_g_mediana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densidade_produto_mediana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produto_categoria_nome_moda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produto_categoria_id_moda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(km2)_mediana', 'habit_km2_mediana',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tempo_aprovado_compra_mediana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tempo_estimado_compra_mediana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tempo_entrega_postagem_mediana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postagem_limiteparceiro_variacao_mediana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postagem_limiteparceiro_dias_atraso_mediana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entrega_estimado_variacao_mediana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entrega_estimado_dias_atraso_mediana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_(3285,11000]',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pagamento_parcelas_cartao_debito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pagamento_valor_voucher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'qtd_mes_01', 'qtd_mes_02', 'qtd_mes_04', 'qtd_mes_06', 'qtd_mes_12',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review_score_pontos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tempo_postagem_compra_pontos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'lucro',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dias_entre_pedidos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vlr_medio_pedido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vlr_frete_por_pedido_media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2" name="Seta para Baixo 21"/>
            <p:cNvSpPr/>
            <p:nvPr/>
          </p:nvSpPr>
          <p:spPr>
            <a:xfrm rot="10800000">
              <a:off x="5544621" y="2685592"/>
              <a:ext cx="411731" cy="321348"/>
            </a:xfrm>
            <a:prstGeom prst="downArrow">
              <a:avLst>
                <a:gd name="adj1" fmla="val 50000"/>
                <a:gd name="adj2" fmla="val 347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7223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dirty="0">
              <a:solidFill>
                <a:schemeClr val="tx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03200" y="661052"/>
            <a:ext cx="21996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Mapa de Calor com 31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(37-6).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43" y="1006278"/>
            <a:ext cx="6075958" cy="36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0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8" name="Elipse 17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03200" y="661052"/>
            <a:ext cx="1217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Multicolinearidade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050557" y="227800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26100" y="948243"/>
            <a:ext cx="673293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VIF começa em 1 e não tem limite superior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VIF = 1, sem correlação entre a variável independente e as demais variáveis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VIF superior a 5 ou 10 indica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multicolinearidade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entre esta variável independente e as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demais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features_corr_ult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df_abt.select_dtypes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(include=['int64','float64']).columns</a:t>
            </a:r>
          </a:p>
          <a:p>
            <a:r>
              <a:rPr lang="en-US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features_corr_ult</a:t>
            </a:r>
            <a:endParaRPr lang="en-US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Index(['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vendedor_grande_regiao_id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'valor_taxa','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distancia_cliente_vendedor_mediana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qtd_itens_pedido_mediana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produto_peso_g_mediana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densidade_produto_mediana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produto_categoria_id_moda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'Area(km2)_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'habit_km2_mediana',</a:t>
            </a:r>
          </a:p>
          <a:p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 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postagem_limiteparceiro_dias_atraso_mediana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entrega_estimado_dias_atraso_mediana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_(3285,11000]', 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pagamento_parcelas_cartao_debito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pagamento_valor_voucher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'qtd_mes_01', 'qtd_mes_02', 'qtd_mes_04', 'qtd_mes_06', 'qtd_mes_12',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lucro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dias_entre_pedidos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vlr_medio_pedido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vlr_frete_por_pedido_media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'],</a:t>
            </a:r>
          </a:p>
          <a:p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dtype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='object')</a:t>
            </a:r>
            <a:endParaRPr lang="en-US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mf.vif_calculo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features_corr_ult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='VIF',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ascending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=False)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57" y="661052"/>
            <a:ext cx="2799075" cy="11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7050557" y="227800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5" name="Agrupar 24"/>
          <p:cNvGrpSpPr/>
          <p:nvPr/>
        </p:nvGrpSpPr>
        <p:grpSpPr>
          <a:xfrm>
            <a:off x="89258" y="560499"/>
            <a:ext cx="8470397" cy="4480607"/>
            <a:chOff x="89258" y="560499"/>
            <a:chExt cx="8470397" cy="4480607"/>
          </a:xfrm>
        </p:grpSpPr>
        <p:sp>
          <p:nvSpPr>
            <p:cNvPr id="18" name="Elipse 17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endPara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344955" y="576071"/>
              <a:ext cx="38442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mf.vif_calculo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features_corr_ult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sort_values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='VIF',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ascending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=False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dirty="0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5881255" y="997247"/>
              <a:ext cx="26784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df_abt.drop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([</a:t>
              </a:r>
              <a:r>
                <a:rPr lang="pt-BR" sz="800" dirty="0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</a:t>
              </a:r>
              <a:r>
                <a:rPr lang="pt-BR" sz="900" b="1" dirty="0" err="1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tempo_estimado_compra_mediana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axis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features_corr_ult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df_abt.select_dtypes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(include=['int64','float64']).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24" name="Agrupar 23"/>
            <p:cNvGrpSpPr/>
            <p:nvPr/>
          </p:nvGrpSpPr>
          <p:grpSpPr>
            <a:xfrm>
              <a:off x="403200" y="1006277"/>
              <a:ext cx="5356800" cy="4034829"/>
              <a:chOff x="403200" y="1006277"/>
              <a:chExt cx="5356800" cy="4034829"/>
            </a:xfrm>
          </p:grpSpPr>
          <p:pic>
            <p:nvPicPr>
              <p:cNvPr id="6" name="Imagem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200" y="1006277"/>
                <a:ext cx="5356800" cy="4034829"/>
              </a:xfrm>
              <a:prstGeom prst="rect">
                <a:avLst/>
              </a:prstGeom>
            </p:spPr>
          </p:pic>
          <p:sp>
            <p:nvSpPr>
              <p:cNvPr id="16" name="Retângulo 15"/>
              <p:cNvSpPr/>
              <p:nvPr/>
            </p:nvSpPr>
            <p:spPr>
              <a:xfrm>
                <a:off x="1612800" y="1612800"/>
                <a:ext cx="1576800" cy="10080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7" name="CaixaDeTexto 16"/>
          <p:cNvSpPr txBox="1"/>
          <p:nvPr/>
        </p:nvSpPr>
        <p:spPr>
          <a:xfrm>
            <a:off x="5881255" y="1867026"/>
            <a:ext cx="28632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Este processo é repetido para estas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uma por vez: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vendedor_grande_regiao_id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vlr_frete_por_pedido_media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valor_taxa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pagamento_valor_voucher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372000" y="3441600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37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873547" y="3441600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27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Seta para Baixo 21"/>
          <p:cNvSpPr/>
          <p:nvPr/>
        </p:nvSpPr>
        <p:spPr>
          <a:xfrm rot="16200000">
            <a:off x="7319039" y="3486791"/>
            <a:ext cx="411731" cy="321348"/>
          </a:xfrm>
          <a:prstGeom prst="downArrow">
            <a:avLst>
              <a:gd name="adj1" fmla="val 50000"/>
              <a:gd name="adj2" fmla="val 3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5881255" y="4030548"/>
            <a:ext cx="3095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Nos conjuntos de dados, encontramos alguns dos recursos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altamente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correlacionados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 que significa que são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alguns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linearmente dependentes de outros recursos. Esses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recursos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contribuem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pouco p/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clusterização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deixando o número de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alto 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aumentando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custo computacional. </a:t>
            </a:r>
          </a:p>
        </p:txBody>
      </p:sp>
    </p:spTree>
    <p:extLst>
      <p:ext uri="{BB962C8B-B14F-4D97-AF65-F5344CB8AC3E}">
        <p14:creationId xmlns:p14="http://schemas.microsoft.com/office/powerpoint/2010/main" val="32019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 animBg="1"/>
      <p:bldP spid="2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7050557" y="227800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89258" y="1335148"/>
            <a:ext cx="259220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Mapa de Calor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df_abt.select_dtypes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(include=['int64','float64']).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=0.8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=-0.7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v_centre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=0.3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final_data_spearman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=round(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'),2)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np.triu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np.ones_like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final_data_spearman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np.bool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plt.subplots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=(15, 15))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sns.diverging_palette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(220, 10,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as_cmap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sns.heatmap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final_data_spearman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vmax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v_max,vmin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center=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v_centre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square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linewidths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=.5,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cbar_kws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={"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shrink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.5},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annot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26" name="Elipse 25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99870"/>
            <a:ext cx="6553200" cy="40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7050557" y="227800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89258" y="560499"/>
            <a:ext cx="6596547" cy="2790738"/>
            <a:chOff x="89258" y="560499"/>
            <a:chExt cx="6596547" cy="2790738"/>
          </a:xfrm>
        </p:grpSpPr>
        <p:sp>
          <p:nvSpPr>
            <p:cNvPr id="18" name="Elipse 17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1</a:t>
              </a:r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403200" y="661052"/>
              <a:ext cx="7040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Variância </a:t>
              </a: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1692650" y="1065996"/>
              <a:ext cx="4993155" cy="228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Colunas de dados com pequenas alterações nos dados carregam </a:t>
              </a:r>
              <a:r>
                <a:rPr lang="pt-BR" sz="11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poucas informações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  <a:endPara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Este método nos permite identificar as colunas com uma </a:t>
              </a:r>
              <a:r>
                <a:rPr lang="pt-BR" sz="11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variância constante</a:t>
              </a:r>
              <a:endParaRPr lang="pt-BR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Isolar 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colunas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 uma variação constante, ou seja, variação = 1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seletor3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VarianceThreshold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threshold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1)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seletor3.fit_transform(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seletor3.get_support()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[seletor3.get_support()]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colunas_var_1 = [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for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in df_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in df_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[seletor3.get_support()]]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colunas_var_1</a:t>
              </a:r>
            </a:p>
            <a:p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qtd_itens_pedido_mediana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densidade_produto_mediana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tempo_aprovado_compra_mediana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pagamento_parcelas_cartao_debito</a:t>
              </a:r>
              <a:r>
                <a:rPr lang="pt-BR" sz="8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</a:t>
              </a:r>
            </a:p>
            <a:p>
              <a:endPara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#Eliminando as </a:t>
              </a:r>
              <a:r>
                <a:rPr lang="pt-BR" sz="8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acima: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df_abt.drop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(colunas_var_1,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axis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1)</a:t>
              </a:r>
            </a:p>
          </p:txBody>
        </p:sp>
      </p:grpSp>
      <p:grpSp>
        <p:nvGrpSpPr>
          <p:cNvPr id="13" name="Agrupar 12"/>
          <p:cNvGrpSpPr/>
          <p:nvPr/>
        </p:nvGrpSpPr>
        <p:grpSpPr>
          <a:xfrm>
            <a:off x="2773858" y="3870576"/>
            <a:ext cx="2410770" cy="411731"/>
            <a:chOff x="2773858" y="3870576"/>
            <a:chExt cx="2410770" cy="411731"/>
          </a:xfrm>
        </p:grpSpPr>
        <p:sp>
          <p:nvSpPr>
            <p:cNvPr id="14" name="CaixaDeTexto 13"/>
            <p:cNvSpPr txBox="1"/>
            <p:nvPr/>
          </p:nvSpPr>
          <p:spPr>
            <a:xfrm>
              <a:off x="2773858" y="3870577"/>
              <a:ext cx="947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27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4275405" y="3870577"/>
              <a:ext cx="909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23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" name="Seta para Baixo 16"/>
            <p:cNvSpPr/>
            <p:nvPr/>
          </p:nvSpPr>
          <p:spPr>
            <a:xfrm rot="16200000">
              <a:off x="3720897" y="3915768"/>
              <a:ext cx="411731" cy="321348"/>
            </a:xfrm>
            <a:prstGeom prst="downArrow">
              <a:avLst>
                <a:gd name="adj1" fmla="val 50000"/>
                <a:gd name="adj2" fmla="val 347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57796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7050557" y="227800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46408" y="3193618"/>
            <a:ext cx="33810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acumula=0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df_abt.select_dtypes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(include=["int64", "float64"])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 in range(40):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calculo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hopkins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acumula = acumula + calculo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(calculo)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("Média estatística de Hopkins= {}".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(round(acumula/40,3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Média estatística de Hopkins= 0.96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Wall time: 18.3 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411227" y="3579541"/>
            <a:ext cx="48654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(caminho_temp+'02_Coleta_Processamento_df_abt_sem_correlacao.xlsx', index=False)</a:t>
            </a:r>
          </a:p>
        </p:txBody>
      </p:sp>
      <p:grpSp>
        <p:nvGrpSpPr>
          <p:cNvPr id="26" name="Agrupar 25"/>
          <p:cNvGrpSpPr/>
          <p:nvPr/>
        </p:nvGrpSpPr>
        <p:grpSpPr>
          <a:xfrm>
            <a:off x="89258" y="560499"/>
            <a:ext cx="8957373" cy="2333379"/>
            <a:chOff x="89258" y="560499"/>
            <a:chExt cx="8957373" cy="2333379"/>
          </a:xfrm>
        </p:grpSpPr>
        <p:grpSp>
          <p:nvGrpSpPr>
            <p:cNvPr id="6" name="Agrupar 5"/>
            <p:cNvGrpSpPr/>
            <p:nvPr/>
          </p:nvGrpSpPr>
          <p:grpSpPr>
            <a:xfrm>
              <a:off x="89258" y="560499"/>
              <a:ext cx="5039599" cy="2320799"/>
              <a:chOff x="89258" y="560499"/>
              <a:chExt cx="4993155" cy="2359243"/>
            </a:xfrm>
          </p:grpSpPr>
          <p:sp>
            <p:nvSpPr>
              <p:cNvPr id="18" name="Elipse 17"/>
              <p:cNvSpPr/>
              <p:nvPr/>
            </p:nvSpPr>
            <p:spPr>
              <a:xfrm>
                <a:off x="89258" y="560499"/>
                <a:ext cx="255697" cy="2622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ea typeface="Roboto" panose="02000000000000000000" pitchFamily="2" charset="0"/>
                    <a:cs typeface="Roboto" panose="02000000000000000000" pitchFamily="2" charset="0"/>
                  </a:rPr>
                  <a:t>1</a:t>
                </a:r>
              </a:p>
            </p:txBody>
          </p:sp>
          <p:sp>
            <p:nvSpPr>
              <p:cNvPr id="2" name="CaixaDeTexto 1"/>
              <p:cNvSpPr txBox="1"/>
              <p:nvPr/>
            </p:nvSpPr>
            <p:spPr>
              <a:xfrm>
                <a:off x="403200" y="661052"/>
                <a:ext cx="11224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900" b="1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Teste de Hopkins </a:t>
                </a:r>
              </a:p>
            </p:txBody>
          </p:sp>
          <p:sp>
            <p:nvSpPr>
              <p:cNvPr id="4" name="CaixaDeTexto 3"/>
              <p:cNvSpPr txBox="1"/>
              <p:nvPr/>
            </p:nvSpPr>
            <p:spPr>
              <a:xfrm>
                <a:off x="89258" y="1167643"/>
                <a:ext cx="4993155" cy="1752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-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Análise de Hopkins para entender quão bem nossos dados são adequados para </a:t>
                </a:r>
                <a:r>
                  <a:rPr lang="pt-BR" sz="800" dirty="0" err="1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clustering</a:t>
                </a:r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;</a:t>
                </a:r>
              </a:p>
              <a:p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-Teste 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estatístico para aleatoriedade espacial de uma variável, pode ser usado para medir a </a:t>
                </a:r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</a:p>
              <a:p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probabilidade 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 pontos de dados gerados pela distribuição uniforme de </a:t>
                </a:r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dados;  </a:t>
                </a:r>
              </a:p>
              <a:p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valor da estatística Hopkins estiver próximo de 1 </a:t>
                </a:r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rejeitar H0 e 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concluir que o conjunto de dados é </a:t>
                </a:r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</a:t>
                </a:r>
              </a:p>
              <a:p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                                                                                           significativamente 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um dado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clusterizável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valor da estatística Hopkins estiver próximo de </a:t>
                </a:r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0, </a:t>
                </a:r>
                <a:r>
                  <a:rPr lang="pt-BR" dirty="0"/>
                  <a:t>, 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então o conjunto de dados não tem tendência de </a:t>
                </a:r>
                <a:endPara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                                                                                                                                                    agrupamento</a:t>
                </a:r>
              </a:p>
              <a:p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 teste de Hopkins nos diz qual a porcentagem de diferença entre nossos dados e dados de dispersão aleatória.</a:t>
                </a:r>
                <a:r>
                  <a:rPr lang="pt-BR" sz="800" b="1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732" y="886484"/>
              <a:ext cx="3762899" cy="2007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36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148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Reescalando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87496" y="596075"/>
            <a:ext cx="46202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Recuperando informações originais(têm correlações)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df_abt_orig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(caminho_temp+'01_Coleta_Processamento_df_Analytic_Base_Table.xlsx')</a:t>
            </a:r>
          </a:p>
          <a:p>
            <a:r>
              <a:rPr lang="pt-B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Recuperando informações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correlações</a:t>
            </a:r>
            <a:endParaRPr lang="pt-BR" sz="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(caminho_temp+'02_Coleta_Processamento_df_abt_sem_correlacao.xlsx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df_abt.shape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(1658, 23)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df_abt_orig.shape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(1658,114)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numéricas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df_abt.select_dtypes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(include=["int64", "float64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</a:t>
            </a: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análise futura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df_abt_rfm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df_abt_orig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[['qtd_pedidos_pontos','preco_pontos','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'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']]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Mapa de Calor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=0.9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=-0.9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v_centre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=0.3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final_data_spearman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=round(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df_abt_rfm.corr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'),2)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np.triu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np.ones_like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final_data_spearman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np.bool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plt.subplots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=(15, 15))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sns.diverging_palette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(220, 10,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as_cmap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sns.heatmap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final_data_spearman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vmax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v_max,vmin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v_min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center=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v_centre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square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linewidths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=.5,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cbar_kws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={"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shrink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.5},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annot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61" y="708305"/>
            <a:ext cx="3540052" cy="3270764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89258" y="560499"/>
            <a:ext cx="258075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473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149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Reescalando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89258" y="560499"/>
            <a:ext cx="8994212" cy="2118699"/>
            <a:chOff x="89258" y="560499"/>
            <a:chExt cx="8994212" cy="2118699"/>
          </a:xfrm>
        </p:grpSpPr>
        <p:sp>
          <p:nvSpPr>
            <p:cNvPr id="14" name="Elipse 13"/>
            <p:cNvSpPr/>
            <p:nvPr/>
          </p:nvSpPr>
          <p:spPr>
            <a:xfrm>
              <a:off x="89258" y="560499"/>
              <a:ext cx="258075" cy="257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5" y="992345"/>
              <a:ext cx="4519960" cy="1359871"/>
            </a:xfrm>
            <a:prstGeom prst="rect">
              <a:avLst/>
            </a:prstGeom>
          </p:spPr>
        </p:pic>
        <p:sp>
          <p:nvSpPr>
            <p:cNvPr id="4" name="CaixaDeTexto 3"/>
            <p:cNvSpPr txBox="1"/>
            <p:nvPr/>
          </p:nvSpPr>
          <p:spPr>
            <a:xfrm>
              <a:off x="5259987" y="940260"/>
              <a:ext cx="3823483" cy="1738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Dataframe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df_abt_rfm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com as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qtd_pedidos_pontos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preco_pontos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review_score_pontos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tempo_postagem_compra_pontos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São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aqueles gerados a partir de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quantil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/pontos na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fase de análise e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exploração 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dados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objetivo deste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dataframe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é ser opção p/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análise futura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Mas, como verificado acima isto não será possível pela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multicolinearidade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(&gt;5)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entre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portanto está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cancelado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574963" y="709428"/>
              <a:ext cx="19752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Verificando a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multicolinearidade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...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Seta para Baixo 14"/>
            <p:cNvSpPr/>
            <p:nvPr/>
          </p:nvSpPr>
          <p:spPr>
            <a:xfrm rot="16200000">
              <a:off x="4793255" y="1394024"/>
              <a:ext cx="411731" cy="321348"/>
            </a:xfrm>
            <a:prstGeom prst="downArrow">
              <a:avLst>
                <a:gd name="adj1" fmla="val 50000"/>
                <a:gd name="adj2" fmla="val 347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5" y="2352216"/>
            <a:ext cx="5041692" cy="25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3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598956"/>
            <a:ext cx="1560286" cy="927443"/>
            <a:chOff x="169943" y="598291"/>
            <a:chExt cx="1560286" cy="841709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Avaliações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100000 registros passando p/ 98666 depois de eliminar avaliações de pedidos duplicadas.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598291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2018783" y="582791"/>
            <a:ext cx="4707825" cy="1241359"/>
            <a:chOff x="2018783" y="582791"/>
            <a:chExt cx="4707825" cy="124135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206" y="686662"/>
              <a:ext cx="4334402" cy="1137488"/>
            </a:xfrm>
            <a:prstGeom prst="rect">
              <a:avLst/>
            </a:prstGeom>
          </p:spPr>
        </p:pic>
        <p:sp>
          <p:nvSpPr>
            <p:cNvPr id="28" name="Elipse 27"/>
            <p:cNvSpPr/>
            <p:nvPr/>
          </p:nvSpPr>
          <p:spPr>
            <a:xfrm>
              <a:off x="2018783" y="582791"/>
              <a:ext cx="29252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flipV="1">
              <a:off x="5828835" y="1067478"/>
              <a:ext cx="273072" cy="923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 flipV="1">
              <a:off x="5184717" y="1072650"/>
              <a:ext cx="273072" cy="923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 flipV="1">
              <a:off x="5184717" y="1183109"/>
              <a:ext cx="273072" cy="923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Agrupar 6"/>
          <p:cNvGrpSpPr/>
          <p:nvPr/>
        </p:nvGrpSpPr>
        <p:grpSpPr>
          <a:xfrm>
            <a:off x="81934" y="1693015"/>
            <a:ext cx="5883437" cy="774642"/>
            <a:chOff x="81934" y="1693015"/>
            <a:chExt cx="5883437" cy="774642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87" y="1888443"/>
              <a:ext cx="5677284" cy="579214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81934" y="1693015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36" name="Agrupar 35"/>
          <p:cNvGrpSpPr/>
          <p:nvPr/>
        </p:nvGrpSpPr>
        <p:grpSpPr>
          <a:xfrm>
            <a:off x="5339361" y="2295904"/>
            <a:ext cx="3720783" cy="1134868"/>
            <a:chOff x="5339361" y="2295904"/>
            <a:chExt cx="3720783" cy="1134868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361" y="2531950"/>
              <a:ext cx="3720783" cy="898822"/>
            </a:xfrm>
            <a:prstGeom prst="rect">
              <a:avLst/>
            </a:prstGeom>
          </p:spPr>
        </p:pic>
        <p:sp>
          <p:nvSpPr>
            <p:cNvPr id="35" name="Elipse 34"/>
            <p:cNvSpPr/>
            <p:nvPr/>
          </p:nvSpPr>
          <p:spPr>
            <a:xfrm>
              <a:off x="5339361" y="2295904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5339361" y="3446539"/>
            <a:ext cx="2704503" cy="870280"/>
            <a:chOff x="5339361" y="3446539"/>
            <a:chExt cx="2704503" cy="870280"/>
          </a:xfrm>
        </p:grpSpPr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352" y="3684304"/>
              <a:ext cx="2634512" cy="632515"/>
            </a:xfrm>
            <a:prstGeom prst="rect">
              <a:avLst/>
            </a:prstGeom>
          </p:spPr>
        </p:pic>
        <p:sp>
          <p:nvSpPr>
            <p:cNvPr id="37" name="Elipse 36"/>
            <p:cNvSpPr/>
            <p:nvPr/>
          </p:nvSpPr>
          <p:spPr>
            <a:xfrm>
              <a:off x="5339361" y="3446539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8" name="Agrupar 47"/>
          <p:cNvGrpSpPr/>
          <p:nvPr/>
        </p:nvGrpSpPr>
        <p:grpSpPr>
          <a:xfrm>
            <a:off x="81934" y="2583200"/>
            <a:ext cx="5157723" cy="2119089"/>
            <a:chOff x="-15623" y="2496978"/>
            <a:chExt cx="5219097" cy="2177965"/>
          </a:xfrm>
        </p:grpSpPr>
        <p:sp>
          <p:nvSpPr>
            <p:cNvPr id="34" name="Elipse 33"/>
            <p:cNvSpPr/>
            <p:nvPr/>
          </p:nvSpPr>
          <p:spPr>
            <a:xfrm>
              <a:off x="-15623" y="2496978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47" name="Agrupar 46"/>
            <p:cNvGrpSpPr/>
            <p:nvPr/>
          </p:nvGrpSpPr>
          <p:grpSpPr>
            <a:xfrm>
              <a:off x="351737" y="2678851"/>
              <a:ext cx="4851737" cy="1996092"/>
              <a:chOff x="351737" y="2678851"/>
              <a:chExt cx="4851737" cy="1996092"/>
            </a:xfrm>
          </p:grpSpPr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737" y="2678851"/>
                <a:ext cx="4851737" cy="1996092"/>
              </a:xfrm>
              <a:prstGeom prst="rect">
                <a:avLst/>
              </a:prstGeom>
            </p:spPr>
          </p:pic>
          <p:sp>
            <p:nvSpPr>
              <p:cNvPr id="45" name="Retângulo 44"/>
              <p:cNvSpPr/>
              <p:nvPr/>
            </p:nvSpPr>
            <p:spPr>
              <a:xfrm>
                <a:off x="4288465" y="3406404"/>
                <a:ext cx="283535" cy="104635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07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150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Reescalando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8075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482433" y="1566855"/>
            <a:ext cx="2268457" cy="2395543"/>
            <a:chOff x="1056632" y="1026529"/>
            <a:chExt cx="2268457" cy="1827507"/>
          </a:xfrm>
        </p:grpSpPr>
        <p:sp>
          <p:nvSpPr>
            <p:cNvPr id="18" name="Retângulo Arredondado 17"/>
            <p:cNvSpPr/>
            <p:nvPr/>
          </p:nvSpPr>
          <p:spPr>
            <a:xfrm>
              <a:off x="1056632" y="1026529"/>
              <a:ext cx="2268457" cy="1827507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1122218" y="1253836"/>
              <a:ext cx="22028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MinMaxScaler</a:t>
              </a:r>
              <a:endPara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1056633" y="1593272"/>
              <a:ext cx="2268456" cy="821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 = ( valor —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Coluna.min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/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Coluna.max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—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Coluna.min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funciona melhor se a distribuição dos dados não for normal e se o desvio padrão for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pequeno.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não reduz de forma eficaz o impacto de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 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3404979" y="1566853"/>
            <a:ext cx="2334042" cy="2395543"/>
            <a:chOff x="3582045" y="1561310"/>
            <a:chExt cx="2334042" cy="2395543"/>
          </a:xfrm>
        </p:grpSpPr>
        <p:sp>
          <p:nvSpPr>
            <p:cNvPr id="24" name="Retângulo Arredondado 23"/>
            <p:cNvSpPr/>
            <p:nvPr/>
          </p:nvSpPr>
          <p:spPr>
            <a:xfrm>
              <a:off x="3582045" y="1561310"/>
              <a:ext cx="2268457" cy="239554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3647631" y="1859270"/>
              <a:ext cx="2202871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RobustScaler</a:t>
              </a:r>
              <a:endPara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3647631" y="2227914"/>
              <a:ext cx="22684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171450" indent="-171450">
                <a:buFontTx/>
                <a:buChar char="-"/>
              </a:pP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171450" indent="-171450">
                <a:buFontTx/>
                <a:buChar char="-"/>
              </a:pP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171450" indent="-171450">
                <a:buFontTx/>
                <a:buChar char="-"/>
              </a:pP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combinação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 o uso de quartis o que nos garante um bom tratamento dos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pPr marL="171450" indent="-171450">
                <a:buFontTx/>
                <a:buChar char="-"/>
              </a:pP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usa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mediana e o IQR </a:t>
              </a:r>
            </a:p>
            <a:p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1871" y="2216625"/>
              <a:ext cx="1152364" cy="287482"/>
            </a:xfrm>
            <a:prstGeom prst="rect">
              <a:avLst/>
            </a:prstGeom>
          </p:spPr>
        </p:pic>
      </p:grpSp>
      <p:sp>
        <p:nvSpPr>
          <p:cNvPr id="32" name="Retângulo Arredondado 31"/>
          <p:cNvSpPr/>
          <p:nvPr/>
        </p:nvSpPr>
        <p:spPr>
          <a:xfrm>
            <a:off x="6298956" y="1566853"/>
            <a:ext cx="2268457" cy="2395543"/>
          </a:xfrm>
          <a:prstGeom prst="roundRect">
            <a:avLst/>
          </a:prstGeom>
          <a:effectLst>
            <a:outerShdw blurRad="266700" dist="444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6364542" y="1864813"/>
            <a:ext cx="2202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6364542" y="2233457"/>
            <a:ext cx="2268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yeo-johnson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procura transformar os valores em uma distribuição mais normal, sendo indicado em situações onde uma distribuição normal é desejada para os dados, além disso esse método ainda suporta os métodos de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transformação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2802093" y="648871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Técnicas de Padronização</a:t>
            </a:r>
            <a:endParaRPr lang="pt-B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151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Reescalando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89258" y="560499"/>
            <a:ext cx="7954604" cy="3963342"/>
            <a:chOff x="89258" y="560499"/>
            <a:chExt cx="7954604" cy="3963342"/>
          </a:xfrm>
        </p:grpSpPr>
        <p:sp>
          <p:nvSpPr>
            <p:cNvPr id="14" name="Elipse 13"/>
            <p:cNvSpPr/>
            <p:nvPr/>
          </p:nvSpPr>
          <p:spPr>
            <a:xfrm>
              <a:off x="89258" y="560499"/>
              <a:ext cx="258075" cy="257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4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478203" y="596075"/>
              <a:ext cx="10326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MinMaxScaler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...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514806" y="887405"/>
              <a:ext cx="3137397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scaler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MinMaxScaler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scaled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scaler.fit_transform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_)</a:t>
              </a:r>
            </a:p>
            <a:p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df_minmax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pd.DataFrame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scaled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=df_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df_minmax.shape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sns.pairplot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df_minmax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(1658,17)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325" y="818494"/>
              <a:ext cx="4138537" cy="3705347"/>
            </a:xfrm>
            <a:prstGeom prst="rect">
              <a:avLst/>
            </a:prstGeom>
          </p:spPr>
        </p:pic>
      </p:grpSp>
      <p:sp>
        <p:nvSpPr>
          <p:cNvPr id="6" name="CaixaDeTexto 5"/>
          <p:cNvSpPr txBox="1"/>
          <p:nvPr/>
        </p:nvSpPr>
        <p:spPr>
          <a:xfrm>
            <a:off x="105660" y="2059149"/>
            <a:ext cx="3667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Alguma relação entre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postagem_limiteparceiro_dias_atraso_mediana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Isto procede, porque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postagem_limiteparceiro_variacao_mediana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variação dos dias de atraso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o limite que o vendedor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entregar 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mercadoria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à transportadora.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5660" y="2767035"/>
            <a:ext cx="3187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Comparando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depois de aplicar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analisando pelo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desvio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padrão, 6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c/ valores mais altos como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verificado: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produto_peso_g_mediana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4247.726256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2)habit_km2_mediana                                           2250.930774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(km2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)_mediana                         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1071.218947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4)lucro                                                                      1031.994389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distancia_cliente_vendedor_mediana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431.798770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vlr_medio_pedido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  170.428507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Passaram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a: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produto_categoria_id_moda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0.299880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2)habit_km2_mediana                                           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0.196088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distancia_cliente_vendedor_mediana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0.143187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produto_peso_g_mediana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0.141827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vlr_medio_pedido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      0.141109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dias_entre_pedidos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0.124817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7)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(km2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)_mediana                         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0.074367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Condensados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próximos da média</a:t>
            </a:r>
          </a:p>
        </p:txBody>
      </p:sp>
    </p:spTree>
    <p:extLst>
      <p:ext uri="{BB962C8B-B14F-4D97-AF65-F5344CB8AC3E}">
        <p14:creationId xmlns:p14="http://schemas.microsoft.com/office/powerpoint/2010/main" val="39197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152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Reescalando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8075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78203" y="596075"/>
            <a:ext cx="1032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...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59309" y="779683"/>
            <a:ext cx="4998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df_minmax.std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ascending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=False),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df_minmax.mean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ascending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=False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1010515"/>
            <a:ext cx="5243945" cy="3000584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88818" y="4246418"/>
            <a:ext cx="4437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Desvio-padrão e média depois de aplicar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MinMaxScaler.Relativamente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próximos. </a:t>
            </a:r>
          </a:p>
        </p:txBody>
      </p:sp>
    </p:spTree>
    <p:extLst>
      <p:ext uri="{BB962C8B-B14F-4D97-AF65-F5344CB8AC3E}">
        <p14:creationId xmlns:p14="http://schemas.microsoft.com/office/powerpoint/2010/main" val="137174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153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Reescalando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8075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78203" y="596075"/>
            <a:ext cx="9813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...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18295" y="843416"/>
            <a:ext cx="344998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 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scaled_robust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rscaler.fit_transform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_)</a:t>
            </a:r>
          </a:p>
          <a:p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scaled_robust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df_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df_robust.shape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sns.pairplot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(1658,17)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78" y="746922"/>
            <a:ext cx="5134967" cy="389435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62170" y="1619495"/>
            <a:ext cx="3477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Mesma da anterior, alguma relação entre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variacao_mediana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postagem_limiteparceiro_dias_atraso_mediana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Isto procede, porque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postagem_limiteparceiro_variacao_mediana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a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variação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dos dias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atraso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 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o limite que o vendedor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entregar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mercadoria à transportadora.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3" y="2459182"/>
            <a:ext cx="3359468" cy="2684318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62170" y="2250437"/>
            <a:ext cx="2730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Desvio-padrão e média depois de aplicar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9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154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Reescalando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1" name="Agrupar 20"/>
          <p:cNvGrpSpPr/>
          <p:nvPr/>
        </p:nvGrpSpPr>
        <p:grpSpPr>
          <a:xfrm>
            <a:off x="89258" y="560499"/>
            <a:ext cx="8665133" cy="4135327"/>
            <a:chOff x="89258" y="560499"/>
            <a:chExt cx="8665133" cy="4135327"/>
          </a:xfrm>
        </p:grpSpPr>
        <p:sp>
          <p:nvSpPr>
            <p:cNvPr id="14" name="Elipse 13"/>
            <p:cNvSpPr/>
            <p:nvPr/>
          </p:nvSpPr>
          <p:spPr>
            <a:xfrm>
              <a:off x="89258" y="560499"/>
              <a:ext cx="258075" cy="257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7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478203" y="596075"/>
              <a:ext cx="13083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PowerTransformer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...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78203" y="887405"/>
              <a:ext cx="3231975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ptscaler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PowerTransformer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method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yeo-johnson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 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scaled_pt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ptscaler.fit_transform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_)</a:t>
              </a:r>
            </a:p>
            <a:p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df_power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pd.DataFrame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scaled_pt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df_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abt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df_power.shape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sns.pairplot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df_power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(1658,17)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717" y="727370"/>
              <a:ext cx="5136674" cy="3968456"/>
            </a:xfrm>
            <a:prstGeom prst="rect">
              <a:avLst/>
            </a:prstGeom>
          </p:spPr>
        </p:pic>
      </p:grpSp>
      <p:grpSp>
        <p:nvGrpSpPr>
          <p:cNvPr id="22" name="Agrupar 21"/>
          <p:cNvGrpSpPr/>
          <p:nvPr/>
        </p:nvGrpSpPr>
        <p:grpSpPr>
          <a:xfrm>
            <a:off x="30138" y="1856901"/>
            <a:ext cx="6724976" cy="3286599"/>
            <a:chOff x="30138" y="1856901"/>
            <a:chExt cx="6724976" cy="3286599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8" y="1856901"/>
              <a:ext cx="3512871" cy="3286599"/>
            </a:xfrm>
            <a:prstGeom prst="rect">
              <a:avLst/>
            </a:prstGeom>
          </p:spPr>
        </p:pic>
        <p:sp>
          <p:nvSpPr>
            <p:cNvPr id="20" name="CaixaDeTexto 19"/>
            <p:cNvSpPr txBox="1"/>
            <p:nvPr/>
          </p:nvSpPr>
          <p:spPr>
            <a:xfrm>
              <a:off x="3617717" y="4753943"/>
              <a:ext cx="31373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Desvio-padrão e média depois de aplicar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PowerTransformer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Desvio-padrão=1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 média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valores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muito baixos(menor de zero).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155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Redução Dimensões...</a:t>
            </a: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8075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18" name="Retângulo Arredondado 17"/>
          <p:cNvSpPr/>
          <p:nvPr/>
        </p:nvSpPr>
        <p:spPr>
          <a:xfrm>
            <a:off x="482433" y="1566855"/>
            <a:ext cx="2268457" cy="2395543"/>
          </a:xfrm>
          <a:prstGeom prst="roundRect">
            <a:avLst/>
          </a:prstGeom>
          <a:effectLst>
            <a:outerShdw blurRad="266700" dist="444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48019" y="1864815"/>
            <a:ext cx="2202871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82434" y="2309756"/>
            <a:ext cx="2268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um método de transformação que cria as combinações lineares de variáveis originais no conjunto de dados, novas combinações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darão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muita variância/importância eliminando variáveis de alta correlação.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Quando nos deparamos com um grande conjunto de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variáveis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correlacionadas, os componentes principais permitem resumir esse conjunto com um número menor de variáveis representativas que explicam coletivamente a maior parte da variabilidade do conjunto original.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24" name="Retângulo Arredondado 23"/>
          <p:cNvSpPr/>
          <p:nvPr/>
        </p:nvSpPr>
        <p:spPr>
          <a:xfrm>
            <a:off x="3404979" y="1566853"/>
            <a:ext cx="2268457" cy="2395543"/>
          </a:xfrm>
          <a:prstGeom prst="roundRect">
            <a:avLst/>
          </a:prstGeom>
          <a:effectLst>
            <a:outerShdw blurRad="266700" dist="444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470565" y="1864813"/>
            <a:ext cx="2202871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470565" y="2233457"/>
            <a:ext cx="2268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Reduz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dimensionalidade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ao tentar manter instâncias semelhantes próximas, ao mesmo tempo em que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instâncias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diferentes são separadas. É usado principalmente para visualização, em particular para exibir clusters de instâncias em espaço de alta dimensão.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Retângulo Arredondado 31"/>
          <p:cNvSpPr/>
          <p:nvPr/>
        </p:nvSpPr>
        <p:spPr>
          <a:xfrm>
            <a:off x="6298956" y="1566853"/>
            <a:ext cx="2268457" cy="2395543"/>
          </a:xfrm>
          <a:prstGeom prst="roundRect">
            <a:avLst/>
          </a:prstGeom>
          <a:effectLst>
            <a:outerShdw blurRad="266700" dist="444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6364542" y="1864813"/>
            <a:ext cx="2202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6364542" y="2233457"/>
            <a:ext cx="2268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eficaz para aumentar o desempenho do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baseado em densidade.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aproximar efetivamente uma variedade uniformemente distribuída nos dados, essa técnica de grafos vizinhos primeiro define conjuntos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simpliciais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fuzzy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usando espaços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métricos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locais e, em seguida, os junta em uma única estrutura topológica.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746205" y="81849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Métodos</a:t>
            </a:r>
            <a:endParaRPr lang="pt-B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156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Redução Dimensões...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30" name="Agrupar 29"/>
          <p:cNvGrpSpPr/>
          <p:nvPr/>
        </p:nvGrpSpPr>
        <p:grpSpPr>
          <a:xfrm>
            <a:off x="346303" y="2649508"/>
            <a:ext cx="8797697" cy="1745932"/>
            <a:chOff x="346303" y="2342380"/>
            <a:chExt cx="8797697" cy="1745932"/>
          </a:xfrm>
        </p:grpSpPr>
        <p:sp>
          <p:nvSpPr>
            <p:cNvPr id="20" name="CaixaDeTexto 19"/>
            <p:cNvSpPr txBox="1"/>
            <p:nvPr/>
          </p:nvSpPr>
          <p:spPr>
            <a:xfrm>
              <a:off x="346303" y="2342380"/>
              <a:ext cx="12137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PCA+RobustScaler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743" y="2383628"/>
              <a:ext cx="1770955" cy="463481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743" y="2888357"/>
              <a:ext cx="1698591" cy="1178438"/>
            </a:xfrm>
            <a:prstGeom prst="rect">
              <a:avLst/>
            </a:prstGeom>
          </p:spPr>
        </p:pic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986" y="2416172"/>
              <a:ext cx="3361014" cy="545131"/>
            </a:xfrm>
            <a:prstGeom prst="rect">
              <a:avLst/>
            </a:prstGeom>
          </p:spPr>
        </p:pic>
        <p:grpSp>
          <p:nvGrpSpPr>
            <p:cNvPr id="28" name="Agrupar 27"/>
            <p:cNvGrpSpPr/>
            <p:nvPr/>
          </p:nvGrpSpPr>
          <p:grpSpPr>
            <a:xfrm>
              <a:off x="3421630" y="2416172"/>
              <a:ext cx="2356064" cy="1672140"/>
              <a:chOff x="3421630" y="2416172"/>
              <a:chExt cx="2356064" cy="1672140"/>
            </a:xfrm>
          </p:grpSpPr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630" y="2416172"/>
                <a:ext cx="2356064" cy="1672140"/>
              </a:xfrm>
              <a:prstGeom prst="rect">
                <a:avLst/>
              </a:prstGeom>
            </p:spPr>
          </p:pic>
          <p:sp>
            <p:nvSpPr>
              <p:cNvPr id="26" name="Retângulo 25"/>
              <p:cNvSpPr/>
              <p:nvPr/>
            </p:nvSpPr>
            <p:spPr>
              <a:xfrm>
                <a:off x="3909600" y="3490861"/>
                <a:ext cx="547200" cy="10913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2" name="Agrupar 31"/>
          <p:cNvGrpSpPr/>
          <p:nvPr/>
        </p:nvGrpSpPr>
        <p:grpSpPr>
          <a:xfrm>
            <a:off x="19349" y="596075"/>
            <a:ext cx="9054742" cy="1781881"/>
            <a:chOff x="19349" y="596075"/>
            <a:chExt cx="9054742" cy="1781881"/>
          </a:xfrm>
        </p:grpSpPr>
        <p:grpSp>
          <p:nvGrpSpPr>
            <p:cNvPr id="29" name="Agrupar 28"/>
            <p:cNvGrpSpPr/>
            <p:nvPr/>
          </p:nvGrpSpPr>
          <p:grpSpPr>
            <a:xfrm>
              <a:off x="19349" y="596075"/>
              <a:ext cx="9054742" cy="1781881"/>
              <a:chOff x="89258" y="560499"/>
              <a:chExt cx="9054742" cy="1781881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89258" y="560499"/>
                <a:ext cx="258075" cy="2579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ea typeface="Roboto" panose="02000000000000000000" pitchFamily="2" charset="0"/>
                    <a:cs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4" name="CaixaDeTexto 3"/>
              <p:cNvSpPr txBox="1"/>
              <p:nvPr/>
            </p:nvSpPr>
            <p:spPr>
              <a:xfrm>
                <a:off x="341467" y="620450"/>
                <a:ext cx="12650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900" b="1" dirty="0" err="1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PCA+MinMaxScaler</a:t>
                </a:r>
                <a:endPara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pic>
            <p:nvPicPr>
              <p:cNvPr id="6" name="Imagem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964" y="610951"/>
                <a:ext cx="1772949" cy="471336"/>
              </a:xfrm>
              <a:prstGeom prst="rect">
                <a:avLst/>
              </a:prstGeom>
            </p:spPr>
          </p:pic>
          <p:pic>
            <p:nvPicPr>
              <p:cNvPr id="7" name="Imagem 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964" y="1082287"/>
                <a:ext cx="1698591" cy="1178438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7694" y="607873"/>
                <a:ext cx="3366306" cy="659818"/>
              </a:xfrm>
              <a:prstGeom prst="rect">
                <a:avLst/>
              </a:prstGeom>
            </p:spPr>
          </p:pic>
          <p:grpSp>
            <p:nvGrpSpPr>
              <p:cNvPr id="27" name="Agrupar 26"/>
              <p:cNvGrpSpPr/>
              <p:nvPr/>
            </p:nvGrpSpPr>
            <p:grpSpPr>
              <a:xfrm>
                <a:off x="3366305" y="620450"/>
                <a:ext cx="2411389" cy="1721930"/>
                <a:chOff x="3366305" y="620450"/>
                <a:chExt cx="2411389" cy="1721930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6305" y="620450"/>
                  <a:ext cx="2411389" cy="1721930"/>
                </a:xfrm>
                <a:prstGeom prst="rect">
                  <a:avLst/>
                </a:prstGeom>
              </p:spPr>
            </p:pic>
            <p:sp>
              <p:nvSpPr>
                <p:cNvPr id="25" name="Retângulo 24"/>
                <p:cNvSpPr/>
                <p:nvPr/>
              </p:nvSpPr>
              <p:spPr>
                <a:xfrm>
                  <a:off x="3816927" y="1204312"/>
                  <a:ext cx="554285" cy="119217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679" y="1383741"/>
              <a:ext cx="1088251" cy="409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87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157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Redução Dimensões...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2291" y="630587"/>
            <a:ext cx="258075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4500" y="690538"/>
            <a:ext cx="14991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PCA+PowerTransformer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5" y="1030091"/>
            <a:ext cx="2055106" cy="5625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5" y="1706805"/>
            <a:ext cx="1749585" cy="121381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55" y="1670715"/>
            <a:ext cx="3684146" cy="914085"/>
          </a:xfrm>
          <a:prstGeom prst="rect">
            <a:avLst/>
          </a:prstGeom>
        </p:spPr>
      </p:pic>
      <p:grpSp>
        <p:nvGrpSpPr>
          <p:cNvPr id="32" name="Agrupar 31"/>
          <p:cNvGrpSpPr/>
          <p:nvPr/>
        </p:nvGrpSpPr>
        <p:grpSpPr>
          <a:xfrm>
            <a:off x="2933198" y="1649115"/>
            <a:ext cx="2526656" cy="2390400"/>
            <a:chOff x="3038698" y="1879515"/>
            <a:chExt cx="2526656" cy="2390400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698" y="1879515"/>
              <a:ext cx="2526656" cy="2390400"/>
            </a:xfrm>
            <a:prstGeom prst="rect">
              <a:avLst/>
            </a:prstGeom>
          </p:spPr>
        </p:pic>
        <p:sp>
          <p:nvSpPr>
            <p:cNvPr id="31" name="Retângulo 30"/>
            <p:cNvSpPr/>
            <p:nvPr/>
          </p:nvSpPr>
          <p:spPr>
            <a:xfrm>
              <a:off x="3499200" y="1901115"/>
              <a:ext cx="604800" cy="864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578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158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Redução Dimensões...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1" name="Agrupar 20"/>
          <p:cNvGrpSpPr/>
          <p:nvPr/>
        </p:nvGrpSpPr>
        <p:grpSpPr>
          <a:xfrm>
            <a:off x="32915" y="630587"/>
            <a:ext cx="4303558" cy="3845130"/>
            <a:chOff x="32915" y="630587"/>
            <a:chExt cx="4303558" cy="3845130"/>
          </a:xfrm>
        </p:grpSpPr>
        <p:sp>
          <p:nvSpPr>
            <p:cNvPr id="17" name="Elipse 16"/>
            <p:cNvSpPr/>
            <p:nvPr/>
          </p:nvSpPr>
          <p:spPr>
            <a:xfrm>
              <a:off x="72291" y="630587"/>
              <a:ext cx="258075" cy="257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4</a:t>
              </a: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324500" y="690538"/>
              <a:ext cx="13404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t-SNE+MinMaxScaler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5" y="948533"/>
              <a:ext cx="4303558" cy="3151866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324500" y="4260273"/>
              <a:ext cx="33233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Resultado com 2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features.Algumas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aglomerações, mas espalhadas. 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4336473" y="680423"/>
            <a:ext cx="4690570" cy="3817839"/>
            <a:chOff x="4336473" y="680423"/>
            <a:chExt cx="4690570" cy="3817839"/>
          </a:xfrm>
        </p:grpSpPr>
        <p:sp>
          <p:nvSpPr>
            <p:cNvPr id="20" name="CaixaDeTexto 19"/>
            <p:cNvSpPr txBox="1"/>
            <p:nvPr/>
          </p:nvSpPr>
          <p:spPr>
            <a:xfrm>
              <a:off x="5533809" y="680423"/>
              <a:ext cx="12891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t-SNE+RobustScaler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473" y="909916"/>
              <a:ext cx="4690570" cy="3179402"/>
            </a:xfrm>
            <a:prstGeom prst="rect">
              <a:avLst/>
            </a:prstGeom>
          </p:spPr>
        </p:pic>
        <p:sp>
          <p:nvSpPr>
            <p:cNvPr id="19" name="CaixaDeTexto 18"/>
            <p:cNvSpPr txBox="1"/>
            <p:nvPr/>
          </p:nvSpPr>
          <p:spPr>
            <a:xfrm>
              <a:off x="4765329" y="4282818"/>
              <a:ext cx="39901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Resultado com 2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features.Algumas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aglomerações, mais próximas uma das outras.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90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159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Redução Dimensões...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2291" y="630587"/>
            <a:ext cx="258075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4500" y="690538"/>
            <a:ext cx="15744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t-SNE+PowerTransformer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8" y="888582"/>
            <a:ext cx="7377108" cy="3799269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42754" y="4824413"/>
            <a:ext cx="6086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Resultado com 2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features.Algumas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aglomerações, menos próximas uma das outras em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relação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anterior(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t_SNE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2178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Pagamentos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103886 registros passando p/ 98665 depois de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Categóricas p/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numéricas:payment_type.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" name="Agrupar 1"/>
          <p:cNvGrpSpPr/>
          <p:nvPr/>
        </p:nvGrpSpPr>
        <p:grpSpPr>
          <a:xfrm>
            <a:off x="2018783" y="582791"/>
            <a:ext cx="5481101" cy="1403957"/>
            <a:chOff x="2018783" y="582791"/>
            <a:chExt cx="5481101" cy="1403957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303" y="582791"/>
              <a:ext cx="5188581" cy="1403957"/>
            </a:xfrm>
            <a:prstGeom prst="rect">
              <a:avLst/>
            </a:prstGeom>
          </p:spPr>
        </p:pic>
        <p:sp>
          <p:nvSpPr>
            <p:cNvPr id="16" name="Elipse 15"/>
            <p:cNvSpPr/>
            <p:nvPr/>
          </p:nvSpPr>
          <p:spPr>
            <a:xfrm>
              <a:off x="2018783" y="582791"/>
              <a:ext cx="29252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91559" y="1773824"/>
            <a:ext cx="7948076" cy="2393925"/>
            <a:chOff x="91559" y="1773824"/>
            <a:chExt cx="7948076" cy="2393925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78" y="2054510"/>
              <a:ext cx="7814857" cy="2113239"/>
            </a:xfrm>
            <a:prstGeom prst="rect">
              <a:avLst/>
            </a:prstGeom>
          </p:spPr>
        </p:pic>
        <p:sp>
          <p:nvSpPr>
            <p:cNvPr id="19" name="Elipse 18"/>
            <p:cNvSpPr/>
            <p:nvPr/>
          </p:nvSpPr>
          <p:spPr>
            <a:xfrm>
              <a:off x="91559" y="1773824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95143" y="4107921"/>
            <a:ext cx="7834422" cy="485679"/>
            <a:chOff x="95143" y="4107921"/>
            <a:chExt cx="7834422" cy="485679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59" y="4176869"/>
              <a:ext cx="7533206" cy="416731"/>
            </a:xfrm>
            <a:prstGeom prst="rect">
              <a:avLst/>
            </a:prstGeom>
          </p:spPr>
        </p:pic>
        <p:sp>
          <p:nvSpPr>
            <p:cNvPr id="20" name="Elipse 19"/>
            <p:cNvSpPr/>
            <p:nvPr/>
          </p:nvSpPr>
          <p:spPr>
            <a:xfrm>
              <a:off x="95143" y="4107921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7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160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Redução Dimensões...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1" y="630587"/>
            <a:ext cx="4475018" cy="3968240"/>
            <a:chOff x="1" y="630587"/>
            <a:chExt cx="4475018" cy="3968240"/>
          </a:xfrm>
        </p:grpSpPr>
        <p:sp>
          <p:nvSpPr>
            <p:cNvPr id="17" name="Elipse 16"/>
            <p:cNvSpPr/>
            <p:nvPr/>
          </p:nvSpPr>
          <p:spPr>
            <a:xfrm>
              <a:off x="72291" y="630587"/>
              <a:ext cx="258075" cy="257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6</a:t>
              </a: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324500" y="690538"/>
              <a:ext cx="13660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UMAP+MinMaxScaler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24501" y="4260273"/>
              <a:ext cx="4150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Resultado com 2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features.Muitas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aglomerações, com intervalos sem dados ao centro e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outros dados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dispersos também ao centro.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999475"/>
              <a:ext cx="4322618" cy="2850510"/>
            </a:xfrm>
            <a:prstGeom prst="rect">
              <a:avLst/>
            </a:prstGeom>
          </p:spPr>
        </p:pic>
      </p:grpSp>
      <p:grpSp>
        <p:nvGrpSpPr>
          <p:cNvPr id="16" name="Agrupar 15"/>
          <p:cNvGrpSpPr/>
          <p:nvPr/>
        </p:nvGrpSpPr>
        <p:grpSpPr>
          <a:xfrm>
            <a:off x="4388597" y="680423"/>
            <a:ext cx="4755404" cy="3940949"/>
            <a:chOff x="4388597" y="680423"/>
            <a:chExt cx="4755404" cy="3940949"/>
          </a:xfrm>
        </p:grpSpPr>
        <p:sp>
          <p:nvSpPr>
            <p:cNvPr id="20" name="CaixaDeTexto 19"/>
            <p:cNvSpPr txBox="1"/>
            <p:nvPr/>
          </p:nvSpPr>
          <p:spPr>
            <a:xfrm>
              <a:off x="5533809" y="680423"/>
              <a:ext cx="13147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UMAP+RobustScaler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4765329" y="4282818"/>
              <a:ext cx="4261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Resultado com 2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features.Muitas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aglomerações, poucos intervalos sem dados ao centro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outros dados dispersos aglomerados.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597" y="1011132"/>
              <a:ext cx="4755404" cy="2838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70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161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Redução Dimensões...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2291" y="630587"/>
            <a:ext cx="258075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4500" y="690538"/>
            <a:ext cx="16001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UMAP+PowerTransformer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97527" y="3932799"/>
            <a:ext cx="4150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Resultado com 2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features.Muitas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aglomerações, com intervalos sem dados ao centro 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outros dados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dispersos também ao centro.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1028131"/>
            <a:ext cx="5794059" cy="27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162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96904" y="200264"/>
            <a:ext cx="2430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Sem Redução Dimensão...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407138" y="1591084"/>
            <a:ext cx="1701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728914" y="2653145"/>
            <a:ext cx="57518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(caminho_temp+'03_00_ReducaoDimensao_df_minmax_SemReducao_17_features.xlsx',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(caminho_temp+'03_00_ReducaoDimensao_df_robust_SemReducao_17_features.xlsx',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(caminho_temp+'03_00_ReducaoDimensao_df_power_SemReducao_17_features.xlsx',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271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163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273017" y="1303138"/>
            <a:ext cx="2597966" cy="3098354"/>
            <a:chOff x="987186" y="1306941"/>
            <a:chExt cx="2770032" cy="3098354"/>
          </a:xfrm>
        </p:grpSpPr>
        <p:sp>
          <p:nvSpPr>
            <p:cNvPr id="14" name="Retângulo Arredondado 13"/>
            <p:cNvSpPr/>
            <p:nvPr/>
          </p:nvSpPr>
          <p:spPr>
            <a:xfrm>
              <a:off x="1030053" y="1676272"/>
              <a:ext cx="2598294" cy="272902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Baseado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em distâncias euclidianas de pares entre os pontos de dados, porque a soma dos desvios quadrados do centroide é igual à soma das distâncias euclidianas de dois quadrados dividida pelo número de pontos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pPr algn="just"/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Particiona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'n' observações em k agrupamentos em que cada observação pertence ao agrupamento com a média mais próxima, servindo como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protótipo do agrupamento.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987186" y="1306941"/>
              <a:ext cx="2770032" cy="369332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pt-BR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Rubik" panose="02000604000000020004" pitchFamily="2" charset="-79"/>
                  <a:cs typeface="Rubik" panose="02000604000000020004" pitchFamily="2" charset="-79"/>
                </a:rPr>
                <a:t>Funcionamento</a:t>
              </a:r>
              <a:endParaRPr lang="pt-B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243959" y="1303138"/>
            <a:ext cx="2436896" cy="3098355"/>
            <a:chOff x="987185" y="1289284"/>
            <a:chExt cx="2598295" cy="3098355"/>
          </a:xfrm>
        </p:grpSpPr>
        <p:sp>
          <p:nvSpPr>
            <p:cNvPr id="30" name="Retângulo Arredondado 29"/>
            <p:cNvSpPr/>
            <p:nvPr/>
          </p:nvSpPr>
          <p:spPr>
            <a:xfrm>
              <a:off x="987186" y="1658616"/>
              <a:ext cx="2598294" cy="272902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Os clusters têm densidade semelhante;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Fácil de implementar;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 um número grande de variáveis,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K-</a:t>
              </a:r>
              <a:r>
                <a:rPr lang="pt-BR" sz="8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means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pode ser computacionalmente    </a:t>
              </a:r>
            </a:p>
            <a:p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mais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rápido que o cluster hierárquico;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Produz clusters mais apertados do que o </a:t>
              </a:r>
              <a:r>
                <a:rPr lang="pt-BR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clustering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hierárquico, especialmente se os clusters forem globulares;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Uma instância pode alterar o cluster (mover para outro cluster) quando os centroides são recalculado </a:t>
              </a: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987185" y="1289284"/>
              <a:ext cx="2598295" cy="369332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pt-BR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Rubik" panose="02000604000000020004" pitchFamily="2" charset="-79"/>
                  <a:cs typeface="Rubik" panose="02000604000000020004" pitchFamily="2" charset="-79"/>
                </a:rPr>
                <a:t>Vantagens</a:t>
              </a:r>
              <a:endParaRPr lang="pt-B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6382483" y="1303138"/>
            <a:ext cx="2444079" cy="3098355"/>
            <a:chOff x="987186" y="1289284"/>
            <a:chExt cx="2605953" cy="3098355"/>
          </a:xfrm>
        </p:grpSpPr>
        <p:sp>
          <p:nvSpPr>
            <p:cNvPr id="33" name="Retângulo Arredondado 32"/>
            <p:cNvSpPr/>
            <p:nvPr/>
          </p:nvSpPr>
          <p:spPr>
            <a:xfrm>
              <a:off x="987186" y="1658616"/>
              <a:ext cx="2598294" cy="272902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Difícil de prever o número de clusters (valor K);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Os </a:t>
              </a:r>
              <a:r>
                <a:rPr lang="pt-BR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seeds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iniciais têm um forte impacto nos resultados finais;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ordem dos dados tem um impacto nos resultados finais;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Sensível à escala: redimensionar seus conjuntos de dados (normalização ou padronização) mudará completamente os resultados</a:t>
              </a:r>
              <a:r>
                <a:rPr lang="pt-BR" sz="8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987187" y="1289284"/>
              <a:ext cx="2605952" cy="369332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pt-BR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Rubik" panose="02000604000000020004" pitchFamily="2" charset="-79"/>
                  <a:cs typeface="Rubik" panose="02000604000000020004" pitchFamily="2" charset="-79"/>
                </a:rPr>
                <a:t>Desvantagens</a:t>
              </a:r>
              <a:endParaRPr lang="pt-B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2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164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84881" y="1052602"/>
            <a:ext cx="88591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de Dimensão-Método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df_minmax_PCA_9_features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(caminho_temp+'03_00_ReducaoDimensao_df_minmax_PCA_9_features.xlsx',index_col=0)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df_robust_PCA_9_features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(caminho_temp+'03_00_ReducaoDimensao_df_robust_PCA_9_features.xlsx',index_col=0)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df_power_PCA_15_features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(caminho_temp+'03_00_ReducaoDimensao_df_power_PCA_15_features.xlsx',index_col=0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de Dimensão-Método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</a:t>
            </a:r>
            <a:endParaRPr lang="pt-BR" sz="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df_minmax_TSNE_2_features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(caminho_temp+'03_00_ReducaoDimensao_df_minmax_TSNE_2_features.xlsx',index_col=0)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df_robust_TSNE_2_features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(caminho_temp+'03_00_ReducaoDimensao_df_robust_TSNE_2_features.xlsx',index_col=0)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df_power_TSNE_2_features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(caminho_temp+'03_00_ReducaoDimensao_df_power_TSNE_2_features.xlsx',index_col=0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de Dimensão-Método UMAP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df_minmax_UMAP_2_features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(caminho_temp+'03_00_ReducaoDimensao_df_minmax_UMAP_2_features.xlsx',index_col=0)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df_robust_UMAP_2_features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(caminho_temp+'03_00_ReducaoDimensao_df_robust_UMAP_2_features.xlsx',index_col=0)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df_power_UMAP_2_features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(caminho_temp+'03_00_ReducaoDimensao_df_power_UMAP_2_features.xlsx',index_col=0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 de Dimensão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SemReducao_17_features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(caminho_temp+'03_00_ReducaoDimensao_df_minmax_SemReducao_17_features.xlsx',index_col=0)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df_robust_SemReducao_17_features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(caminho_temp+'03_00_ReducaoDimensao_df_robust_SemReducao_17_features.xlsx',index_col=0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df_power_SemReducao_17_features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(caminho_temp+'03_00_ReducaoDimensao_df_power_SemReducao_17_features.xlsx',index_col=0)</a:t>
            </a:r>
          </a:p>
          <a:p>
            <a:r>
              <a:rPr lang="pt-BR" sz="7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correlação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(caminho_temp+'01_Coleta_Processamento_df_Analytic_Base_Table.xlsx')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correlação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(caminho_temp+'02_Coleta_Processamento_df_abt_sem_correlacao.xlsx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salvar resultados das avaliações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cfe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métodos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silhoute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Davies e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.', 'Red.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ClustersCalc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'Clusters',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inertia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davies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df_abt.shape,df_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_.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shape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((1658, 114), (1658, 17))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91962" y="666522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Carga dos dados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6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00" y="599870"/>
            <a:ext cx="5535043" cy="364093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165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3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(df_score,df_minmax_PCA_9_features, 12,10,300,(19,6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MinMaxScaler+PCA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','PCA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" y="1747643"/>
            <a:ext cx="3410959" cy="2493157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822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166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3494"/>
            <a:ext cx="3863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(df_score,df_robust_PCA_9_features, 12,10,300,(19,6),'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RobustScaler+PCA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','PCA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30" y="1611339"/>
            <a:ext cx="6265013" cy="29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167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43956"/>
            <a:ext cx="3863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(df_score,df_power_PCA_15_features, 12,10,300,(19,6),'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PowerTransformer+PCA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','PCA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36" y="1693915"/>
            <a:ext cx="6268593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7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168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66151"/>
            <a:ext cx="3959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-SNE-Registrar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(df_score,df_minmax_TSNE_2_features, 12,10,300,(19,6),'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MinMaxScaler+t-SNE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','t-SNE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52" y="1591413"/>
            <a:ext cx="6268591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169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66118"/>
            <a:ext cx="3959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-SNE-Registrar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(df_score,df_robust_TSNE_2_features, 12,10,300,(19,6),'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RobustScaler+t-SNE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','t-SNE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00" y="1598556"/>
            <a:ext cx="6268592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2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Pagamentos</a:t>
              </a: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(Continuação)</a:t>
              </a: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103886 registros passando p/ 98665 depois de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Categóricas p/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numéricas:payment_type.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2096376" y="577692"/>
            <a:ext cx="6996823" cy="879078"/>
            <a:chOff x="2096376" y="577692"/>
            <a:chExt cx="6996823" cy="879078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896" y="620570"/>
              <a:ext cx="6704303" cy="836200"/>
            </a:xfrm>
            <a:prstGeom prst="rect">
              <a:avLst/>
            </a:prstGeom>
          </p:spPr>
        </p:pic>
        <p:sp>
          <p:nvSpPr>
            <p:cNvPr id="23" name="Elipse 22"/>
            <p:cNvSpPr/>
            <p:nvPr/>
          </p:nvSpPr>
          <p:spPr>
            <a:xfrm>
              <a:off x="2096376" y="577692"/>
              <a:ext cx="29252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194071" y="1576352"/>
            <a:ext cx="4419621" cy="539434"/>
            <a:chOff x="194071" y="1576352"/>
            <a:chExt cx="4419621" cy="539434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"/>
                      </a14:imgEffect>
                      <a14:imgEffect>
                        <a14:brightnessContrast bright="12000" contras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65" y="1594788"/>
              <a:ext cx="3938727" cy="520998"/>
            </a:xfrm>
            <a:prstGeom prst="rect">
              <a:avLst/>
            </a:prstGeom>
          </p:spPr>
        </p:pic>
        <p:sp>
          <p:nvSpPr>
            <p:cNvPr id="24" name="Elipse 23"/>
            <p:cNvSpPr/>
            <p:nvPr/>
          </p:nvSpPr>
          <p:spPr>
            <a:xfrm>
              <a:off x="194071" y="1576352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7" name="Agrupar 6"/>
          <p:cNvGrpSpPr/>
          <p:nvPr/>
        </p:nvGrpSpPr>
        <p:grpSpPr>
          <a:xfrm>
            <a:off x="194071" y="2071060"/>
            <a:ext cx="4578022" cy="558582"/>
            <a:chOff x="194071" y="2071060"/>
            <a:chExt cx="4578022" cy="558582"/>
          </a:xfrm>
        </p:grpSpPr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65" y="2124817"/>
              <a:ext cx="4097128" cy="504825"/>
            </a:xfrm>
            <a:prstGeom prst="rect">
              <a:avLst/>
            </a:prstGeom>
          </p:spPr>
        </p:pic>
        <p:sp>
          <p:nvSpPr>
            <p:cNvPr id="25" name="Elipse 24"/>
            <p:cNvSpPr/>
            <p:nvPr/>
          </p:nvSpPr>
          <p:spPr>
            <a:xfrm>
              <a:off x="194071" y="2071060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7" name="Agrupar 26"/>
          <p:cNvGrpSpPr/>
          <p:nvPr/>
        </p:nvGrpSpPr>
        <p:grpSpPr>
          <a:xfrm>
            <a:off x="167121" y="2575619"/>
            <a:ext cx="2144983" cy="589987"/>
            <a:chOff x="228195" y="2621779"/>
            <a:chExt cx="2144983" cy="589987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65" y="2692731"/>
              <a:ext cx="1698213" cy="519035"/>
            </a:xfrm>
            <a:prstGeom prst="rect">
              <a:avLst/>
            </a:prstGeom>
          </p:spPr>
        </p:pic>
        <p:sp>
          <p:nvSpPr>
            <p:cNvPr id="26" name="Elipse 25"/>
            <p:cNvSpPr/>
            <p:nvPr/>
          </p:nvSpPr>
          <p:spPr>
            <a:xfrm>
              <a:off x="228195" y="2621779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167121" y="3109191"/>
            <a:ext cx="8349544" cy="739795"/>
            <a:chOff x="167121" y="3109191"/>
            <a:chExt cx="8349544" cy="739795"/>
          </a:xfrm>
        </p:grpSpPr>
        <p:sp>
          <p:nvSpPr>
            <p:cNvPr id="2" name="Retângulo 1"/>
            <p:cNvSpPr/>
            <p:nvPr/>
          </p:nvSpPr>
          <p:spPr>
            <a:xfrm>
              <a:off x="613891" y="3229922"/>
              <a:ext cx="229421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900" dirty="0">
                  <a:latin typeface="Rubik" panose="02000604000000020004" pitchFamily="2" charset="-79"/>
                  <a:cs typeface="Rubik" panose="02000604000000020004" pitchFamily="2" charset="-79"/>
                </a:rPr>
                <a:t>Categórica p/ numérica:payment_type</a:t>
              </a:r>
              <a:endParaRPr lang="pt-BR" sz="900" i="0" dirty="0">
                <a:effectLst/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745" y="3447945"/>
              <a:ext cx="7873920" cy="401041"/>
            </a:xfrm>
            <a:prstGeom prst="rect">
              <a:avLst/>
            </a:prstGeom>
          </p:spPr>
        </p:pic>
        <p:sp>
          <p:nvSpPr>
            <p:cNvPr id="28" name="Elipse 27"/>
            <p:cNvSpPr/>
            <p:nvPr/>
          </p:nvSpPr>
          <p:spPr>
            <a:xfrm>
              <a:off x="167121" y="3109191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5" name="Agrupar 34"/>
          <p:cNvGrpSpPr/>
          <p:nvPr/>
        </p:nvGrpSpPr>
        <p:grpSpPr>
          <a:xfrm>
            <a:off x="167121" y="3857880"/>
            <a:ext cx="8667752" cy="782872"/>
            <a:chOff x="167121" y="3857880"/>
            <a:chExt cx="8667752" cy="782872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65" y="3930804"/>
              <a:ext cx="8159908" cy="709948"/>
            </a:xfrm>
            <a:prstGeom prst="rect">
              <a:avLst/>
            </a:prstGeom>
          </p:spPr>
        </p:pic>
        <p:sp>
          <p:nvSpPr>
            <p:cNvPr id="34" name="Elipse 33"/>
            <p:cNvSpPr/>
            <p:nvPr/>
          </p:nvSpPr>
          <p:spPr>
            <a:xfrm>
              <a:off x="167121" y="3857880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93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170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43956"/>
            <a:ext cx="3959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-SNE-Registrar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(df_score,df_power_TSNE_2_features, 12,10,300,(19,6),'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PowerTransformer+t-SNE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','t-SNE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05" y="1581200"/>
            <a:ext cx="5131949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171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1003" y="666118"/>
            <a:ext cx="3998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(df_score,df_minmax_UMAP_2_features, 12,10,300,(19,6),'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MinMaxScaler+UMAP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','UMAP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1" y="1455255"/>
            <a:ext cx="5787873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172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82312"/>
            <a:ext cx="3998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(df_score,df_robust_UMAP_2_features, 12,10,300,(19,6),'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RobustScaler+UMAP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','UMAP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01" y="1455255"/>
            <a:ext cx="5787873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173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62484"/>
            <a:ext cx="3998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(df_score,df_power_UMAP_2_features, 12,10,300,(19,6),'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PowerTransformer+UMAP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','UMAP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00" y="1609637"/>
            <a:ext cx="6268592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174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63495"/>
            <a:ext cx="451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(df_score,df_minmax_SemReducao_17_features, 12,10,300,(19,6),'SemReducao+MinMaxScaler','K-Means','MinMaxScaler','SemRedução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00" y="1434502"/>
            <a:ext cx="6268592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175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73636"/>
            <a:ext cx="451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(df_score,df_robust_SemReducao_17_features, 12,10,300,(19,6),'SemReducao+RobustScaler','K-Means','RobustScaler','SemRedução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00" y="1609637"/>
            <a:ext cx="6268592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3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176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75902"/>
            <a:ext cx="451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(df_score,df_power_SemReducao_17_features, 12,10,300,(19,6),'SemReducao+PowerTransformer','K-Means','PowerTransformer','SemRedução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899" y="1569353"/>
            <a:ext cx="5131949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177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79181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Análise do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2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4678" y="852794"/>
            <a:ext cx="39709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']&gt;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0.50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ascending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201600" y="1151236"/>
            <a:ext cx="5666400" cy="3159098"/>
            <a:chOff x="201600" y="1151236"/>
            <a:chExt cx="5666400" cy="3159098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00" y="1151236"/>
              <a:ext cx="5666400" cy="3159098"/>
            </a:xfrm>
            <a:prstGeom prst="rect">
              <a:avLst/>
            </a:prstGeom>
          </p:spPr>
        </p:pic>
        <p:sp>
          <p:nvSpPr>
            <p:cNvPr id="17" name="Retângulo 16"/>
            <p:cNvSpPr/>
            <p:nvPr/>
          </p:nvSpPr>
          <p:spPr>
            <a:xfrm>
              <a:off x="1471612" y="2613600"/>
              <a:ext cx="3021188" cy="1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aixaDeTexto 18"/>
          <p:cNvSpPr txBox="1"/>
          <p:nvPr/>
        </p:nvSpPr>
        <p:spPr>
          <a:xfrm>
            <a:off x="5956278" y="690110"/>
            <a:ext cx="321594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de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Silhoute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Mede o quanto um ponto está próximo de outro ponto no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mesmo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e o quanto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próximo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outro ponto do cluster do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vizinho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coesão no mesmo cluster e dissimilaridade do cluster vizinho.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0.71 – 1.00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grupos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descobertos possuem uma estrutura muito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robusta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0.51 – 0.70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grupos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possuem uma estrutura razoável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0.26 – 0.50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grupos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encontrados possuem uma estrutura fraca e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pode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 artificial.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aconselhável tentar outros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métodos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sobre o conjunto de dados.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&lt; = 0.25 Nenhuma estrutura foi descoberta.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Fonte: Adaptada de (Kaufman;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Rousseeuw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1990)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Quanto mais perto de 1, melhor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961134" y="2376670"/>
            <a:ext cx="29354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de Davies-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Bouldin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Esse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é definido como a medida de similaridade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média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cada cluster com seu cluster mais similar, em que a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similaridade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a proporção de distâncias dentro do cluster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distâncias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clusters.Assim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os clusters que estão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distantes e menos dispersos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resultarão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uma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pontuação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melhor.Medida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similaridade entre 2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e j, o quão similares eles são.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Próximo de zero é melhor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956278" y="3604191"/>
            <a:ext cx="313419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de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Calinski-Harabaz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Também conhecido como Critério da Razão de Variância.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a razão da soma da dispersão entre os clusters e da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dispersão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 os clusters para todos os clusters. Leva em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consideração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dispersão dos pontos dentro de um cluster.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Quanto mais alto melhor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178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543469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Definição dos clusters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8722" y="557598"/>
            <a:ext cx="4860934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=8,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n_init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max_iter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=300)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kmean.fit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(df_power_UMAP_2_features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kmean.labels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df_power_UMAP_2_features.merge(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df_temp.rename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Atach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clusters ao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kmean.labels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df_abt.merge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df_abt.rename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df_abt_sc.merge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df_abt_sc.rename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(normalize=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)*100,2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0 22.07 </a:t>
            </a: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6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20.69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4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14.84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12.67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7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11.16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10.92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5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3.92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3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3.74</a:t>
            </a:r>
            <a:r>
              <a:rPr lang="pt-BR" altLang="pt-BR" sz="400" dirty="0"/>
              <a:t> </a:t>
            </a:r>
            <a:endParaRPr lang="pt-BR" altLang="pt-BR" sz="400" dirty="0" smtClean="0"/>
          </a:p>
          <a:p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alt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Visualização</a:t>
            </a:r>
            <a:endParaRPr lang="pt-BR" alt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centros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kmean.cluster_centers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plt.style.use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seaborn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plt.figure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=(12, 7))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fig.add_subplot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(1, 1, 1)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ax.set_xlabel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('UMAP1',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=12)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ax.set_ylabel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('UMAP2',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=12)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ax.set_title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('UMAP c/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16)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[0, 1, 2, 3, 4, 5, 6, 7]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salmon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khaki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darkviolet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','blue','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black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yellow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color in zip(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indicesToKeep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 ==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ax.scatter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df_temp.loc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indicesToKeep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'TUMAP1'],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df_temp.loc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indicesToKeep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'TUMAP2'], c=color, s=50, alpha=0.5)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ax.scatter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(centros[:, 0], centros[:, 1],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'x',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linewidths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4, c='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orange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s=100)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plt.suptitle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('Clusters(c/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centróides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c/ 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20,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monospace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bold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   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ax.legend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661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179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K-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334" y="546658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Definição dos clusters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6" y="753587"/>
            <a:ext cx="6508669" cy="431790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065412" y="1226916"/>
            <a:ext cx="20104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clusters estão bem definidos, não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misturados. Os centroides não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estão próximos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Três clusters(1,3 e 5)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afastados dos demais,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aparentemente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menos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populosos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dois clusters mais populosos(0 e 6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estão concentrados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clusters 4 e 2 ocupam bom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espaço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apresentam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densidade esparsa. 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7 tem uma densidade maior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ocupa tanto espaço.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065412" y="2880000"/>
            <a:ext cx="201048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Salvando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interesse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df_score.to_excel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+'03_01_Modelos_K_Means_df_score.xlsx',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(caminho_temp+'03_01_Modelos_K_Means_df_abt_kmeans_cluster.xlsx',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(caminho_temp+'03_01_Modelos_K_Means_df_abt_sc_kmeans.xlsx',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486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Pagamentos</a:t>
              </a: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(Continuação)</a:t>
              </a: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103886 registros passando p/ 98665 depois de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Categóricas p/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numéricas:payment_type.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" name="Agrupar 1"/>
          <p:cNvGrpSpPr/>
          <p:nvPr/>
        </p:nvGrpSpPr>
        <p:grpSpPr>
          <a:xfrm>
            <a:off x="2096376" y="577692"/>
            <a:ext cx="4502898" cy="533553"/>
            <a:chOff x="2096376" y="577692"/>
            <a:chExt cx="4502898" cy="533553"/>
          </a:xfrm>
        </p:grpSpPr>
        <p:sp>
          <p:nvSpPr>
            <p:cNvPr id="23" name="Retângulo 22"/>
            <p:cNvSpPr/>
            <p:nvPr/>
          </p:nvSpPr>
          <p:spPr>
            <a:xfrm>
              <a:off x="2435602" y="632659"/>
              <a:ext cx="90120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900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Conferindo ...</a:t>
              </a:r>
              <a:endParaRPr lang="pt-BR" sz="900" i="0" dirty="0">
                <a:effectLst/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479" y="720567"/>
              <a:ext cx="3111795" cy="390678"/>
            </a:xfrm>
            <a:prstGeom prst="rect">
              <a:avLst/>
            </a:prstGeom>
          </p:spPr>
        </p:pic>
        <p:sp>
          <p:nvSpPr>
            <p:cNvPr id="19" name="Elipse 18"/>
            <p:cNvSpPr/>
            <p:nvPr/>
          </p:nvSpPr>
          <p:spPr>
            <a:xfrm>
              <a:off x="2096376" y="577692"/>
              <a:ext cx="29252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2096376" y="1289629"/>
            <a:ext cx="5423979" cy="913273"/>
            <a:chOff x="2096376" y="1289629"/>
            <a:chExt cx="5423979" cy="913273"/>
          </a:xfrm>
        </p:grpSpPr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479" y="1402366"/>
              <a:ext cx="4032876" cy="800536"/>
            </a:xfrm>
            <a:prstGeom prst="rect">
              <a:avLst/>
            </a:prstGeom>
          </p:spPr>
        </p:pic>
        <p:sp>
          <p:nvSpPr>
            <p:cNvPr id="20" name="Elipse 19"/>
            <p:cNvSpPr/>
            <p:nvPr/>
          </p:nvSpPr>
          <p:spPr>
            <a:xfrm>
              <a:off x="2096376" y="1289629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169943" y="2019033"/>
            <a:ext cx="7866743" cy="2393310"/>
            <a:chOff x="169943" y="2019033"/>
            <a:chExt cx="7866743" cy="2393310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43" y="2280451"/>
              <a:ext cx="7866743" cy="2131892"/>
            </a:xfrm>
            <a:prstGeom prst="rect">
              <a:avLst/>
            </a:prstGeom>
          </p:spPr>
        </p:pic>
        <p:sp>
          <p:nvSpPr>
            <p:cNvPr id="21" name="Elipse 20"/>
            <p:cNvSpPr/>
            <p:nvPr/>
          </p:nvSpPr>
          <p:spPr>
            <a:xfrm>
              <a:off x="183399" y="2019033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0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180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273017" y="1303138"/>
            <a:ext cx="2597966" cy="3098354"/>
            <a:chOff x="987186" y="1306941"/>
            <a:chExt cx="2770032" cy="3098354"/>
          </a:xfrm>
        </p:grpSpPr>
        <p:sp>
          <p:nvSpPr>
            <p:cNvPr id="14" name="Retângulo Arredondado 13"/>
            <p:cNvSpPr/>
            <p:nvPr/>
          </p:nvSpPr>
          <p:spPr>
            <a:xfrm>
              <a:off x="1030053" y="1676272"/>
              <a:ext cx="2598294" cy="272902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É um algoritmo não paramétrico de agrupamento baseado em densidade: dado um conjunto de pontos em algum espaço, ele agrupa pontos que estão próximos (pontos com muitos vizinhos próximos) marcando como </a:t>
              </a:r>
              <a:r>
                <a:rPr lang="pt-BR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pontos que estão sozinhos em regiões de baixa densidade (cujos vizinhos mais próximos estão muito distantes). </a:t>
              </a:r>
              <a:endPara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987186" y="1306941"/>
              <a:ext cx="2770032" cy="369332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pt-BR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Rubik" panose="02000604000000020004" pitchFamily="2" charset="-79"/>
                  <a:cs typeface="Rubik" panose="02000604000000020004" pitchFamily="2" charset="-79"/>
                </a:rPr>
                <a:t>Funcionamento</a:t>
              </a:r>
              <a:endParaRPr lang="pt-B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243959" y="1303138"/>
            <a:ext cx="2519602" cy="3098354"/>
            <a:chOff x="987185" y="1289284"/>
            <a:chExt cx="2686479" cy="3098354"/>
          </a:xfrm>
        </p:grpSpPr>
        <p:sp>
          <p:nvSpPr>
            <p:cNvPr id="30" name="Retângulo Arredondado 29"/>
            <p:cNvSpPr/>
            <p:nvPr/>
          </p:nvSpPr>
          <p:spPr>
            <a:xfrm>
              <a:off x="1075370" y="1658615"/>
              <a:ext cx="2598294" cy="272902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Capacidade de lidar com ruído e sua robustez a </a:t>
              </a:r>
              <a:r>
                <a:rPr lang="pt-BR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Lidar com clusters de formas complexas;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Não precisa saber o número de clusters de antemão, ele identifica clusters de forma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aleatória.</a:t>
              </a: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987185" y="1289284"/>
              <a:ext cx="2598295" cy="369332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pt-BR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Rubik" panose="02000604000000020004" pitchFamily="2" charset="-79"/>
                  <a:cs typeface="Rubik" panose="02000604000000020004" pitchFamily="2" charset="-79"/>
                </a:rPr>
                <a:t>Vantagens</a:t>
              </a:r>
              <a:endParaRPr lang="pt-B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6382483" y="1303138"/>
            <a:ext cx="2444079" cy="3098355"/>
            <a:chOff x="987186" y="1289284"/>
            <a:chExt cx="2605953" cy="3098355"/>
          </a:xfrm>
        </p:grpSpPr>
        <p:sp>
          <p:nvSpPr>
            <p:cNvPr id="33" name="Retângulo Arredondado 32"/>
            <p:cNvSpPr/>
            <p:nvPr/>
          </p:nvSpPr>
          <p:spPr>
            <a:xfrm>
              <a:off x="987186" y="1658616"/>
              <a:ext cx="2598294" cy="272902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 os dados contiverem densidade variável no espaço, ele falhará;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Falha em dados de alta dimensão;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Sensibilidade para </a:t>
              </a:r>
              <a:r>
                <a:rPr lang="pt-BR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hiperparâmetros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;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Alta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complexidade  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computacional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                                              (quando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dimensionalidade é alta). </a:t>
              </a:r>
              <a:endPara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987187" y="1289284"/>
              <a:ext cx="2605952" cy="369332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pt-BR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Rubik" panose="02000604000000020004" pitchFamily="2" charset="-79"/>
                  <a:cs typeface="Rubik" panose="02000604000000020004" pitchFamily="2" charset="-79"/>
                </a:rPr>
                <a:t>Desvantagens</a:t>
              </a:r>
              <a:endParaRPr lang="pt-B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6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181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84881" y="1052602"/>
            <a:ext cx="88591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de Dimensão-Método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df_minmax_PCA_9_features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(caminho_temp+'03_00_ReducaoDimensao_df_minmax_PCA_9_features.xlsx',index_col=0)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df_robust_PCA_9_features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(caminho_temp+'03_00_ReducaoDimensao_df_robust_PCA_9_features.xlsx',index_col=0)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df_power_PCA_15_features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(caminho_temp+'03_00_ReducaoDimensao_df_power_PCA_15_features.xlsx',index_col=0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de Dimensão-Método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</a:t>
            </a:r>
            <a:endParaRPr lang="pt-BR" sz="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df_minmax_TSNE_2_features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(caminho_temp+'03_00_ReducaoDimensao_df_minmax_TSNE_2_features.xlsx',index_col=0)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df_robust_TSNE_2_features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(caminho_temp+'03_00_ReducaoDimensao_df_robust_TSNE_2_features.xlsx',index_col=0)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df_power_TSNE_2_features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(caminho_temp+'03_00_ReducaoDimensao_df_power_TSNE_2_features.xlsx',index_col=0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de Dimensão-Método UMAP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df_minmax_UMAP_2_features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(caminho_temp+'03_00_ReducaoDimensao_df_minmax_UMAP_2_features.xlsx',index_col=0)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df_robust_UMAP_2_features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(caminho_temp+'03_00_ReducaoDimensao_df_robust_UMAP_2_features.xlsx',index_col=0)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df_power_UMAP_2_features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(caminho_temp+'03_00_ReducaoDimensao_df_power_UMAP_2_features.xlsx',index_col=0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 de Dimensão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SemReducao_17_features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(caminho_temp+'03_00_ReducaoDimensao_df_minmax_SemReducao_17_features.xlsx',index_col=0)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df_robust_SemReducao_17_features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(caminho_temp+'03_00_ReducaoDimensao_df_robust_SemReducao_17_features.xlsx',index_col=0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df_power_SemReducao_17_features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(caminho_temp+'03_00_ReducaoDimensao_df_power_SemReducao_17_features.xlsx',index_col=0)</a:t>
            </a:r>
          </a:p>
          <a:p>
            <a:r>
              <a:rPr lang="pt-BR" sz="7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correlação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(caminho_temp+'01_Coleta_Processamento_df_Analytic_Base_Table.xlsx')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correlação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(caminho_temp+'02_Coleta_Processamento_df_abt_sem_correlacao.xlsx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salvar resultados das avaliações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cfe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métodos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silhoute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Davies e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.', 'Red.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ClustersCalc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'Clusters',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inertia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davies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df_abt.shape,df_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_.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shape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((1658, 114), (1658, 17))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91962" y="666522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Carga dos dados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1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182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(df_score,df_minmax_PCA_9_features, 1,10,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MinMaxScaler+PCA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','PCA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43613"/>
            <a:ext cx="4833734" cy="267078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02" y="1877976"/>
            <a:ext cx="4689798" cy="288214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4833735" y="625189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943462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4943462" y="1174112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(df_score,df_robust_PCA_9_features, 1,10,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RobustScaler+PCA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','PCA')</a:t>
            </a: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183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(df_score,df_power_PCA_15_features, 30,60,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PowerTransformer+PCA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','PCA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10" y="591580"/>
            <a:ext cx="5420590" cy="41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9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184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(df_score,df_minmax_TSNE_2_features, 1,10,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MinMaxScaler+t-SNE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','t-SNE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833735" y="625189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943462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4943462" y="1174112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(df_score,df_robust_TSNE_2_features, 1,10,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RobustScalerScaler+t-SNE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','t-SNE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" y="1766809"/>
            <a:ext cx="4829164" cy="32742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031" y="1884104"/>
            <a:ext cx="4909665" cy="28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5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185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(df_score,df_power_TSNE_2_features, 30,60,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PowerTransformer+t-SNE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','t-SNE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15" y="599871"/>
            <a:ext cx="5271185" cy="40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186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(df_score,df_minmax_UMAP_2_features, 1,6,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MinMaxScaler+UMAP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','UMAP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833735" y="625189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943462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4943462" y="1174112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(df_score,df_robust_UMAP_2_features, 1,6,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RobustScaler+UMAP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','UMAP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642"/>
            <a:ext cx="4829164" cy="286506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64" y="1746786"/>
            <a:ext cx="4314836" cy="28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8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187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(df_score,df_power_UMAP_2_features, 1,10,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PowerTransformer+UMAP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'UMAP')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82" y="907541"/>
            <a:ext cx="5589508" cy="37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18" y="2106760"/>
            <a:ext cx="5003597" cy="2493132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188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3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63495"/>
            <a:ext cx="451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0" y="1138373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(df_score,df_minmax_SemReducao_17_features, 1,10,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MinMaxScaler+SemReducao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SemRedução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80" y="1870754"/>
            <a:ext cx="4234389" cy="17175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" y="3588327"/>
            <a:ext cx="4016314" cy="155517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4419600" y="663495"/>
            <a:ext cx="451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541847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4419600" y="1196214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(df_score,df_robust_SemReducao_17_features, 5,30,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RobustScaler+SemReducao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SemRedução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64" y="1859532"/>
            <a:ext cx="2126672" cy="2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189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63495"/>
            <a:ext cx="451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0" y="1138373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mf.plot_inertia_sillhoutte_dbscan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(df_score,df_power_SemReducao_17_features, 30,60, (19,6),'+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PowerTransformer+SemReducao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','DBSCAN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SemRedução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6" y="1004788"/>
            <a:ext cx="5544062" cy="37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6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Pagamentos</a:t>
              </a: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(Continuação)</a:t>
              </a: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103886 registros passando p/ 98665 depois de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Categóricas p/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numéricas:payment_type.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47" y="620570"/>
            <a:ext cx="7045553" cy="4091214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 flipV="1">
            <a:off x="6828744" y="1330798"/>
            <a:ext cx="399805" cy="16357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 flipV="1">
            <a:off x="7929565" y="1328103"/>
            <a:ext cx="399805" cy="16357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61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190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79181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Análise do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2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4678" y="852794"/>
            <a:ext cx="39709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']&gt;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0.40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ascending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956278" y="690110"/>
            <a:ext cx="321594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de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Silhoute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Mede o quanto um ponto está próximo de outro ponto no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mesmo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e o quanto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próximo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outro ponto do cluster do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vizinho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coesão no mesmo cluster e dissimilaridade do cluster vizinho.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0.71 – 1.00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grupos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descobertos possuem uma estrutura muito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robusta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0.51 – 0.70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grupos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possuem uma estrutura razoável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0.26 – 0.50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grupos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encontrados possuem uma estrutura fraca e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pode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 artificial.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aconselhável tentar outros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métodos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sobre o conjunto de dados.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&lt; = 0.25 Nenhuma estrutura foi descoberta.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Fonte: Adaptada de (Kaufman;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Rousseeuw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1990)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Quanto mais perto de 1, melhor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961134" y="2376670"/>
            <a:ext cx="29354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de Davies-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Bouldin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Esse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é definido como a medida de similaridade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média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cada cluster com seu cluster mais similar, em que a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similaridade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a proporção de distâncias dentro do cluster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distâncias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clusters.Assim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os clusters que estão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distantes e menos dispersos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resultarão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uma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pontuação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melhor.Medida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similaridade entre 2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e j, o quão similares eles são.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Próximo de zero é melhor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956278" y="3604191"/>
            <a:ext cx="313419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de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Calinski-Harabaz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Também conhecido como Critério da Razão de Variância.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a razão da soma da dispersão entre os clusters e da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dispersão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 os clusters para todos os clusters. Leva em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consideração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dispersão dos pontos dentro de um cluster.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Quanto mais alto melhor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-2427" y="1081658"/>
            <a:ext cx="5956277" cy="4043868"/>
            <a:chOff x="0" y="1099633"/>
            <a:chExt cx="5956277" cy="4043868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99633"/>
              <a:ext cx="5956277" cy="404386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1385455" y="2327564"/>
              <a:ext cx="2500745" cy="13161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 para a Direita 5"/>
            <p:cNvSpPr/>
            <p:nvPr/>
          </p:nvSpPr>
          <p:spPr>
            <a:xfrm>
              <a:off x="3911147" y="1764000"/>
              <a:ext cx="426600" cy="115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 para a Direita 17"/>
            <p:cNvSpPr/>
            <p:nvPr/>
          </p:nvSpPr>
          <p:spPr>
            <a:xfrm>
              <a:off x="3911147" y="2343982"/>
              <a:ext cx="426600" cy="115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Arredondado 13"/>
            <p:cNvSpPr/>
            <p:nvPr/>
          </p:nvSpPr>
          <p:spPr>
            <a:xfrm>
              <a:off x="4363481" y="2263036"/>
              <a:ext cx="665719" cy="2770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Melhor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2" name="Retângulo Arredondado 21"/>
            <p:cNvSpPr/>
            <p:nvPr/>
          </p:nvSpPr>
          <p:spPr>
            <a:xfrm>
              <a:off x="4363480" y="1695945"/>
              <a:ext cx="665720" cy="2770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Escolhido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1385455" y="1780036"/>
              <a:ext cx="2500745" cy="13161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0225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191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543469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Definição dos clusters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829326" y="809755"/>
            <a:ext cx="49952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dbs_1 = DBSCAN(</a:t>
            </a:r>
            <a:r>
              <a:rPr lang="pt-BR" alt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eps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0.9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min_samples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=2,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n_jobs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=-1).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df_power_UMAP_2_features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=dbs_1.labels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df_power_UMAP_2_features.merge(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df_temp.rename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(normalize=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)*100,2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0 81.42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10.92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3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3.92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3.74</a:t>
            </a:r>
            <a:r>
              <a:rPr lang="pt-BR" altLang="pt-BR" sz="400" dirty="0"/>
              <a:t> </a:t>
            </a:r>
            <a:endParaRPr lang="pt-BR" altLang="pt-BR" sz="400" dirty="0" smtClean="0"/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dbs_1 = DBSCAN(</a:t>
            </a:r>
            <a:r>
              <a:rPr lang="pt-BR" alt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eps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0.9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min_samples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=2,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n_jobs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=-1).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df_minmax_SemReducao_17_features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=dbs_1.labels_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df_minmax_SemReducao_17_features.merge(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df_temp.rename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(normalize=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)*100,2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0 99.76 </a:t>
            </a: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1 0.24</a:t>
            </a:r>
            <a:r>
              <a:rPr lang="pt-BR" altLang="pt-BR" sz="400" dirty="0"/>
              <a:t> </a:t>
            </a:r>
            <a:endParaRPr lang="pt-BR" altLang="pt-BR" sz="1400" dirty="0">
              <a:latin typeface="Arial" panose="020B0604020202020204" pitchFamily="34" charset="0"/>
            </a:endParaRP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dbs_1 = DBSCAN(</a:t>
            </a:r>
            <a:r>
              <a:rPr lang="pt-BR" alt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eps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0.9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min_samples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=2,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n_jobs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=-1).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df_power_UMAP_2_features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=dbs_1.labels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df_power_UMAP_2_features.merge(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df_temp.rename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(normalize=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)*100,2)</a:t>
            </a:r>
            <a:endParaRPr lang="pt-BR" alt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0 81.42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3.74</a:t>
            </a:r>
            <a:r>
              <a:rPr lang="pt-BR" altLang="pt-BR" sz="400" dirty="0"/>
              <a:t> </a:t>
            </a:r>
            <a:endParaRPr lang="pt-BR" altLang="pt-BR" sz="400" dirty="0" smtClean="0"/>
          </a:p>
          <a:p>
            <a:endParaRPr lang="pt-BR" altLang="pt-BR" sz="400" dirty="0">
              <a:latin typeface="Arial" panose="020B0604020202020204" pitchFamily="34" charset="0"/>
            </a:endParaRP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dbs_1 = DBSCAN(</a:t>
            </a:r>
            <a:r>
              <a:rPr lang="pt-BR" alt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eps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0.4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min_samples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=2,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n_jobs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=-1).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df_power_UMAP_2_features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=dbs_1.labels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alt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6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192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543469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Definição dos clusters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704533" y="535577"/>
            <a:ext cx="486093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df_power_UMAP_2_features.merge(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df_temp.rename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(normalize=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)*100,2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0 66.71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14.72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3.74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2.05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1.87</a:t>
            </a:r>
            <a:r>
              <a:rPr lang="pt-BR" altLang="pt-BR" sz="400" dirty="0"/>
              <a:t> </a:t>
            </a:r>
            <a:endParaRPr lang="pt-BR" altLang="pt-BR" sz="400" dirty="0" smtClean="0"/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alt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Atach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clusters ao </a:t>
            </a:r>
            <a:r>
              <a:rPr lang="pt-BR" alt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</a:t>
            </a:r>
            <a:endParaRPr lang="pt-BR" alt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df_abt.merge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df_abt.rename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df_abt_sc.merge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df_abt_sc.rename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(normalize=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)*100,2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0 66.71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14.72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3.74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2.05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1.87</a:t>
            </a:r>
            <a:r>
              <a:rPr lang="pt-BR" altLang="pt-BR" sz="400" dirty="0"/>
              <a:t> </a:t>
            </a:r>
            <a:endParaRPr lang="pt-BR" altLang="pt-BR" sz="1400" dirty="0">
              <a:latin typeface="Arial" panose="020B0604020202020204" pitchFamily="34" charset="0"/>
            </a:endParaRPr>
          </a:p>
          <a:p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alt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Visualização</a:t>
            </a:r>
          </a:p>
          <a:p>
            <a:r>
              <a:rPr lang="pt-BR" alt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plt.style.use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seaborn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plt.figure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=(12, 7))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fig.add_subplot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(1, 1, 1)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ax.set_xlabel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('UMAP1',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=12)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ax.set_ylabel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('UMAP2',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=12)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ax.set_title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('UMAP c/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16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pt-BR" alt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[0, 1, 2, 3, 4, 5]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['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khaki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darkviolet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','blue','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green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black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color in zip(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indicesToKeep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 ==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</a:t>
            </a:r>
            <a:endParaRPr lang="pt-BR" alt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ax.scatter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df_temp.loc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indicesToKeep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'TUMAP1'],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df_temp.loc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indicesToKeep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'TUMAP2'], c=color, s=50, alpha=0.5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pt-BR" alt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plt.suptitle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('Clusters c/ DBSCAN',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20,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monospace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bold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   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ax.legend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27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193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DBSCAN...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334" y="546658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Definição dos clusters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065412" y="1226916"/>
            <a:ext cx="2119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0 domina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amplamente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Quatro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clusters(2,3,4 e 5) estão bem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afastados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dos dois mais densos(0 e 1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vizinhança de todos os clusters tem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espaço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vazio. </a:t>
            </a:r>
          </a:p>
          <a:p>
            <a:pPr algn="just"/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Apesar de ser o mais denso o cluster 0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apresenta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alguns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espaços.Ele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começa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largo na parte superior e afina na inferior,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valores mais altos tanto em UMAP1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UMAP2 em maior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065412" y="2880000"/>
            <a:ext cx="201048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Salvando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interesse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(caminho_temp+'03_02_Modelos_DBSCAN_df_score.xlsx',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(caminho_temp+'03_02_Modelos_DBSCAN_df_abt_dbscan_cluster.xlsx',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(caminho_temp+'03_02_Modelos_DBSCAN_df_abt_sc_dbscan.xlsx',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0" y="843382"/>
            <a:ext cx="6709230" cy="4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194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273017" y="1303138"/>
            <a:ext cx="2597966" cy="3098354"/>
            <a:chOff x="987186" y="1306941"/>
            <a:chExt cx="2770032" cy="3098354"/>
          </a:xfrm>
        </p:grpSpPr>
        <p:sp>
          <p:nvSpPr>
            <p:cNvPr id="14" name="Retângulo Arredondado 13"/>
            <p:cNvSpPr/>
            <p:nvPr/>
          </p:nvSpPr>
          <p:spPr>
            <a:xfrm>
              <a:off x="1030053" y="1676272"/>
              <a:ext cx="2598294" cy="272902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Baseia-se em deslocamento de médias de distância entre pontos. A largura de banda define a região no qual as médias serão calculadas.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Baseado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em foco deslizante que tenta encontrar áreas densas nos data points. Também é um algoritmo baseado em </a:t>
              </a:r>
              <a:r>
                <a:rPr lang="pt-BR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centróides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o que significa que o objetivo é localizar os pontos centrais de cada grupo / classe. Para fazer isso, ele fica atualizando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candidatos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pontos centrais a serem a média dos pontos dentro da desse foco ou janela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deslizante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Essas janelas candidatas são filtradas em um estágio de pós-processamento para eliminar as similares, formando o conjunto final de pontos centrais e seus grupos correspondentes. </a:t>
              </a:r>
              <a:endPara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987186" y="1306941"/>
              <a:ext cx="2770032" cy="369332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pt-BR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Rubik" panose="02000604000000020004" pitchFamily="2" charset="-79"/>
                  <a:cs typeface="Rubik" panose="02000604000000020004" pitchFamily="2" charset="-79"/>
                </a:rPr>
                <a:t>Funcionamento</a:t>
              </a:r>
              <a:endParaRPr lang="pt-B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243959" y="1303138"/>
            <a:ext cx="2519602" cy="3098354"/>
            <a:chOff x="987185" y="1289284"/>
            <a:chExt cx="2686479" cy="3098354"/>
          </a:xfrm>
        </p:grpSpPr>
        <p:sp>
          <p:nvSpPr>
            <p:cNvPr id="30" name="Retângulo Arredondado 29"/>
            <p:cNvSpPr/>
            <p:nvPr/>
          </p:nvSpPr>
          <p:spPr>
            <a:xfrm>
              <a:off x="1075370" y="1658615"/>
              <a:ext cx="2598294" cy="272902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 deslocamento médio é uma ferramenta independente de aplicativo adequada para análise de dados reais; 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Não assume nenhuma forma predefinida em clusters de dados; 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Ele é capaz de lidar com espaços de recursos arbitrários; 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 procedimento baseia-se na escolha de um único parâmetro: largura de banda; 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largura de banda/tamanho da janela 'h' tem um significado físico, diferente de k-</a:t>
              </a:r>
              <a:r>
                <a:rPr lang="pt-BR" sz="8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means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  <a:endPara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987185" y="1289284"/>
              <a:ext cx="2598295" cy="369332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pt-BR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Rubik" panose="02000604000000020004" pitchFamily="2" charset="-79"/>
                  <a:cs typeface="Rubik" panose="02000604000000020004" pitchFamily="2" charset="-79"/>
                </a:rPr>
                <a:t>Vantagens</a:t>
              </a:r>
              <a:endParaRPr lang="pt-B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6380439" y="1303137"/>
            <a:ext cx="2444079" cy="3098355"/>
            <a:chOff x="987186" y="1289284"/>
            <a:chExt cx="2605953" cy="3098355"/>
          </a:xfrm>
        </p:grpSpPr>
        <p:sp>
          <p:nvSpPr>
            <p:cNvPr id="33" name="Retângulo Arredondado 32"/>
            <p:cNvSpPr/>
            <p:nvPr/>
          </p:nvSpPr>
          <p:spPr>
            <a:xfrm>
              <a:off x="987186" y="1658616"/>
              <a:ext cx="2598294" cy="2729023"/>
            </a:xfrm>
            <a:prstGeom prst="roundRect">
              <a:avLst/>
            </a:prstGeom>
            <a:effectLst>
              <a:outerShdw blurRad="266700" dist="444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seleção de um tamanho de janela não é trivial; 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 tamanho inadequado da janela pode fazer com que os modos sejam mesclados ou gerar modos adicionais “rasos”; 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Muitas vezes requer o uso de tamanho de janela adaptável.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987187" y="1289284"/>
              <a:ext cx="2605952" cy="369332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pt-BR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Rubik" panose="02000604000000020004" pitchFamily="2" charset="-79"/>
                  <a:cs typeface="Rubik" panose="02000604000000020004" pitchFamily="2" charset="-79"/>
                </a:rPr>
                <a:t>Desvantagens</a:t>
              </a:r>
              <a:endParaRPr lang="pt-B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8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195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84881" y="1052602"/>
            <a:ext cx="88591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de Dimensão-Método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df_minmax_PCA_9_features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(caminho_temp+'03_00_ReducaoDimensao_df_minmax_PCA_9_features.xlsx',index_col=0)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df_robust_PCA_9_features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(caminho_temp+'03_00_ReducaoDimensao_df_robust_PCA_9_features.xlsx',index_col=0)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df_power_PCA_15_features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(caminho_temp+'03_00_ReducaoDimensao_df_power_PCA_15_features.xlsx',index_col=0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de Dimensão-Método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</a:t>
            </a:r>
            <a:endParaRPr lang="pt-BR" sz="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df_minmax_TSNE_2_features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(caminho_temp+'03_00_ReducaoDimensao_df_minmax_TSNE_2_features.xlsx',index_col=0)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df_robust_TSNE_2_features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(caminho_temp+'03_00_ReducaoDimensao_df_robust_TSNE_2_features.xlsx',index_col=0)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df_power_TSNE_2_features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(caminho_temp+'03_00_ReducaoDimensao_df_power_TSNE_2_features.xlsx',index_col=0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de Dimensão-Método UMAP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df_minmax_UMAP_2_features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(caminho_temp+'03_00_ReducaoDimensao_df_minmax_UMAP_2_features.xlsx',index_col=0)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df_robust_UMAP_2_features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(caminho_temp+'03_00_ReducaoDimensao_df_robust_UMAP_2_features.xlsx',index_col=0)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df_power_UMAP_2_features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(caminho_temp+'03_00_ReducaoDimensao_df_power_UMAP_2_features.xlsx',index_col=0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 de Dimensão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SemReducao_17_features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(caminho_temp+'03_00_ReducaoDimensao_df_minmax_SemReducao_17_features.xlsx',index_col=0)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df_robust_SemReducao_17_features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(caminho_temp+'03_00_ReducaoDimensao_df_robust_SemReducao_17_features.xlsx',index_col=0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df_power_SemReducao_17_features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(caminho_temp+'03_00_ReducaoDimensao_df_power_SemReducao_17_features.xlsx',index_col=0)</a:t>
            </a:r>
          </a:p>
          <a:p>
            <a:r>
              <a:rPr lang="pt-BR" sz="7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correlação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(caminho_temp+'01_Coleta_Processamento_df_Analytic_Base_Table.xlsx')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correlação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(caminho_temp+'02_Coleta_Processamento_df_abt_sem_correlacao.xlsx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salvar resultados das avaliações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cfe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métodos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silhoute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Davies e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.', 'Red.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ClustersCalc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'Clusters',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inertia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davies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df_abt.shape,df_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_.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shape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((1658, 114), (1658, 17))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91962" y="666522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Carga dos dados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7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196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(df_score,df_minmax_PCA_9_features,0.01, 0.9,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MinMaxScaler+PCA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','PCA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55" y="546658"/>
            <a:ext cx="4523188" cy="38785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463"/>
            <a:ext cx="4599709" cy="18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8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197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(df_score,df_robust_PCA_9_features,0.01,0.9,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RobustScaler+PCA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','PCA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428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RobuastScaler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863" y="695013"/>
            <a:ext cx="4926180" cy="38772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2411"/>
            <a:ext cx="4240800" cy="18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198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(df_score,df_power_PCA_15_features,0.01,0.9,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PowerTransformer+PCA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'PCA')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55" y="628147"/>
            <a:ext cx="4596254" cy="38808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9833"/>
            <a:ext cx="4442400" cy="18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199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(df_score,df_minmax_TSNE_2_features, 0.01, 0.35,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MinMaxScaler+t-SNE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','t-SNE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55" y="595495"/>
            <a:ext cx="4530667" cy="3916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18013"/>
            <a:ext cx="4500000" cy="18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9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tângulo 230"/>
          <p:cNvSpPr/>
          <p:nvPr/>
        </p:nvSpPr>
        <p:spPr>
          <a:xfrm>
            <a:off x="7565231" y="421480"/>
            <a:ext cx="357188" cy="4414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13" dirty="0"/>
          </a:p>
        </p:txBody>
      </p:sp>
      <p:sp>
        <p:nvSpPr>
          <p:cNvPr id="232" name="Arredondar Retângulo no Mesmo Canto Lateral 231">
            <a:hlinkClick r:id="rId2" action="ppaction://hlinksldjump"/>
          </p:cNvPr>
          <p:cNvSpPr/>
          <p:nvPr/>
        </p:nvSpPr>
        <p:spPr>
          <a:xfrm rot="5400000">
            <a:off x="8057419" y="612449"/>
            <a:ext cx="810000" cy="10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pt-BR" sz="21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pt-BR" sz="24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  <a:hlinkClick r:id="rId2" action="ppaction://hlinksldjump"/>
              </a:rPr>
              <a:t>7</a:t>
            </a:r>
            <a:endParaRPr lang="pt-BR" sz="2400" b="1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33" name="Agrupar 232"/>
          <p:cNvGrpSpPr/>
          <p:nvPr/>
        </p:nvGrpSpPr>
        <p:grpSpPr>
          <a:xfrm>
            <a:off x="8001001" y="1650370"/>
            <a:ext cx="1171576" cy="663277"/>
            <a:chOff x="666749" y="2200490"/>
            <a:chExt cx="1562101" cy="884368"/>
          </a:xfrm>
        </p:grpSpPr>
        <p:sp>
          <p:nvSpPr>
            <p:cNvPr id="234" name="CaixaDeTexto 233"/>
            <p:cNvSpPr txBox="1"/>
            <p:nvPr/>
          </p:nvSpPr>
          <p:spPr>
            <a:xfrm>
              <a:off x="666749" y="2200490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Rubik" panose="02000604000000020004" pitchFamily="2" charset="-79"/>
                  <a:cs typeface="Rubik" panose="02000604000000020004" pitchFamily="2" charset="-79"/>
                </a:rPr>
                <a:t>Resultados</a:t>
              </a:r>
            </a:p>
          </p:txBody>
        </p:sp>
        <p:sp>
          <p:nvSpPr>
            <p:cNvPr id="235" name="CaixaDeTexto 234"/>
            <p:cNvSpPr txBox="1"/>
            <p:nvPr/>
          </p:nvSpPr>
          <p:spPr>
            <a:xfrm>
              <a:off x="666750" y="2777082"/>
              <a:ext cx="15621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26" name="Retângulo 225"/>
          <p:cNvSpPr/>
          <p:nvPr/>
        </p:nvSpPr>
        <p:spPr>
          <a:xfrm>
            <a:off x="6315075" y="421480"/>
            <a:ext cx="357188" cy="4414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13" dirty="0"/>
          </a:p>
        </p:txBody>
      </p:sp>
      <p:sp>
        <p:nvSpPr>
          <p:cNvPr id="227" name="Arredondar Retângulo no Mesmo Canto Lateral 226">
            <a:hlinkClick r:id="rId3" action="ppaction://hlinksldjump"/>
          </p:cNvPr>
          <p:cNvSpPr/>
          <p:nvPr/>
        </p:nvSpPr>
        <p:spPr>
          <a:xfrm rot="5400000">
            <a:off x="6807263" y="612449"/>
            <a:ext cx="810000" cy="10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pt-BR" sz="21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pt-BR" sz="24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  <a:hlinkClick r:id="rId3" action="ppaction://hlinksldjump"/>
              </a:rPr>
              <a:t>6</a:t>
            </a:r>
            <a:endParaRPr lang="pt-BR" sz="2400" b="1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28" name="Agrupar 227"/>
          <p:cNvGrpSpPr/>
          <p:nvPr/>
        </p:nvGrpSpPr>
        <p:grpSpPr>
          <a:xfrm>
            <a:off x="6750843" y="1650369"/>
            <a:ext cx="1308635" cy="1286524"/>
            <a:chOff x="666749" y="2200490"/>
            <a:chExt cx="1744846" cy="1715366"/>
          </a:xfrm>
        </p:grpSpPr>
        <p:sp>
          <p:nvSpPr>
            <p:cNvPr id="229" name="CaixaDeTexto 228"/>
            <p:cNvSpPr txBox="1"/>
            <p:nvPr/>
          </p:nvSpPr>
          <p:spPr>
            <a:xfrm>
              <a:off x="666749" y="2200490"/>
              <a:ext cx="1744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Rubik" panose="02000604000000020004" pitchFamily="2" charset="-79"/>
                  <a:cs typeface="Rubik" panose="02000604000000020004" pitchFamily="2" charset="-79"/>
                </a:rPr>
                <a:t>Interpretação</a:t>
              </a:r>
            </a:p>
          </p:txBody>
        </p:sp>
        <p:sp>
          <p:nvSpPr>
            <p:cNvPr id="230" name="CaixaDeTexto 229"/>
            <p:cNvSpPr txBox="1"/>
            <p:nvPr/>
          </p:nvSpPr>
          <p:spPr>
            <a:xfrm>
              <a:off x="666750" y="2777082"/>
              <a:ext cx="1562098" cy="113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Melhor solução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Olist deve remover vendedores de baixo desempenho?</a:t>
              </a:r>
            </a:p>
          </p:txBody>
        </p:sp>
      </p:grpSp>
      <p:sp>
        <p:nvSpPr>
          <p:cNvPr id="221" name="Retângulo 220"/>
          <p:cNvSpPr/>
          <p:nvPr/>
        </p:nvSpPr>
        <p:spPr>
          <a:xfrm>
            <a:off x="5064919" y="421480"/>
            <a:ext cx="357188" cy="4414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13" dirty="0"/>
          </a:p>
        </p:txBody>
      </p:sp>
      <p:sp>
        <p:nvSpPr>
          <p:cNvPr id="222" name="Arredondar Retângulo no Mesmo Canto Lateral 221">
            <a:hlinkClick r:id="rId4" action="ppaction://hlinksldjump"/>
          </p:cNvPr>
          <p:cNvSpPr/>
          <p:nvPr/>
        </p:nvSpPr>
        <p:spPr>
          <a:xfrm rot="5400000">
            <a:off x="5557106" y="612449"/>
            <a:ext cx="810000" cy="10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pt-BR" sz="21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pt-BR" sz="24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  <a:hlinkClick r:id="rId4" action="ppaction://hlinksldjump"/>
              </a:rPr>
              <a:t>5</a:t>
            </a:r>
            <a:endParaRPr lang="pt-BR" sz="2400" b="1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23" name="Agrupar 222"/>
          <p:cNvGrpSpPr/>
          <p:nvPr/>
        </p:nvGrpSpPr>
        <p:grpSpPr>
          <a:xfrm>
            <a:off x="5500688" y="1650369"/>
            <a:ext cx="1171575" cy="1540440"/>
            <a:chOff x="666750" y="2200490"/>
            <a:chExt cx="1562100" cy="2053920"/>
          </a:xfrm>
        </p:grpSpPr>
        <p:sp>
          <p:nvSpPr>
            <p:cNvPr id="224" name="CaixaDeTexto 223"/>
            <p:cNvSpPr txBox="1"/>
            <p:nvPr/>
          </p:nvSpPr>
          <p:spPr>
            <a:xfrm>
              <a:off x="666750" y="2200490"/>
              <a:ext cx="133522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Rubik" panose="02000604000000020004" pitchFamily="2" charset="-79"/>
                  <a:cs typeface="Rubik" panose="02000604000000020004" pitchFamily="2" charset="-79"/>
                </a:rPr>
                <a:t>Machine Learning</a:t>
              </a:r>
            </a:p>
          </p:txBody>
        </p:sp>
        <p:sp>
          <p:nvSpPr>
            <p:cNvPr id="225" name="CaixaDeTexto 224"/>
            <p:cNvSpPr txBox="1"/>
            <p:nvPr/>
          </p:nvSpPr>
          <p:spPr>
            <a:xfrm>
              <a:off x="666750" y="2777082"/>
              <a:ext cx="1562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Reescalando os dados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Redução de Dimensões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Sem redução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K-</a:t>
              </a:r>
              <a:r>
                <a:rPr lang="pt-BR" sz="825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Means</a:t>
              </a:r>
              <a:endParaRPr lang="pt-BR" sz="825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DBSCAN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Mean-Shift</a:t>
              </a:r>
            </a:p>
          </p:txBody>
        </p:sp>
      </p:grpSp>
      <p:sp>
        <p:nvSpPr>
          <p:cNvPr id="216" name="Retângulo 215"/>
          <p:cNvSpPr/>
          <p:nvPr/>
        </p:nvSpPr>
        <p:spPr>
          <a:xfrm>
            <a:off x="3814762" y="421480"/>
            <a:ext cx="357188" cy="4414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13" dirty="0"/>
          </a:p>
        </p:txBody>
      </p:sp>
      <p:sp>
        <p:nvSpPr>
          <p:cNvPr id="217" name="Arredondar Retângulo no Mesmo Canto Lateral 216">
            <a:hlinkClick r:id="rId5" action="ppaction://hlinksldjump"/>
          </p:cNvPr>
          <p:cNvSpPr/>
          <p:nvPr/>
        </p:nvSpPr>
        <p:spPr>
          <a:xfrm rot="5400000">
            <a:off x="4306950" y="612449"/>
            <a:ext cx="810000" cy="10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pt-BR" sz="21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  <a:hlinkClick r:id="rId5" action="ppaction://hlinksldjump"/>
              </a:rPr>
              <a:t> </a:t>
            </a:r>
            <a:r>
              <a:rPr lang="pt-BR" sz="24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  <a:hlinkClick r:id="rId5" action="ppaction://hlinksldjump"/>
              </a:rPr>
              <a:t>4</a:t>
            </a:r>
            <a:endParaRPr lang="pt-BR" sz="2400" b="1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18" name="Agrupar 217"/>
          <p:cNvGrpSpPr/>
          <p:nvPr/>
        </p:nvGrpSpPr>
        <p:grpSpPr>
          <a:xfrm>
            <a:off x="4204744" y="1650367"/>
            <a:ext cx="1171575" cy="1921314"/>
            <a:chOff x="605700" y="2200490"/>
            <a:chExt cx="1562100" cy="2561750"/>
          </a:xfrm>
        </p:grpSpPr>
        <p:sp>
          <p:nvSpPr>
            <p:cNvPr id="219" name="CaixaDeTexto 218"/>
            <p:cNvSpPr txBox="1"/>
            <p:nvPr/>
          </p:nvSpPr>
          <p:spPr>
            <a:xfrm>
              <a:off x="666749" y="2200490"/>
              <a:ext cx="144000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Rubik" panose="02000604000000020004" pitchFamily="2" charset="-79"/>
                  <a:cs typeface="Rubik" panose="02000604000000020004" pitchFamily="2" charset="-79"/>
                </a:rPr>
                <a:t>Análise e Exploração</a:t>
              </a:r>
            </a:p>
          </p:txBody>
        </p:sp>
        <p:sp>
          <p:nvSpPr>
            <p:cNvPr id="220" name="CaixaDeTexto 219"/>
            <p:cNvSpPr txBox="1"/>
            <p:nvPr/>
          </p:nvSpPr>
          <p:spPr>
            <a:xfrm>
              <a:off x="605700" y="2777083"/>
              <a:ext cx="1562100" cy="1985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Estatística descritiva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Análises features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Estatística Inferencial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Matriz de correlação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Multicolinearida-de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Variância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Teste de Hopkins</a:t>
              </a:r>
            </a:p>
          </p:txBody>
        </p:sp>
      </p:grpSp>
      <p:sp>
        <p:nvSpPr>
          <p:cNvPr id="211" name="Retângulo 210"/>
          <p:cNvSpPr/>
          <p:nvPr/>
        </p:nvSpPr>
        <p:spPr>
          <a:xfrm>
            <a:off x="2564606" y="421480"/>
            <a:ext cx="357188" cy="4414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13" dirty="0"/>
          </a:p>
        </p:txBody>
      </p:sp>
      <p:sp>
        <p:nvSpPr>
          <p:cNvPr id="212" name="Arredondar Retângulo no Mesmo Canto Lateral 211">
            <a:hlinkClick r:id="rId6" action="ppaction://hlinksldjump"/>
          </p:cNvPr>
          <p:cNvSpPr/>
          <p:nvPr/>
        </p:nvSpPr>
        <p:spPr>
          <a:xfrm rot="5400000">
            <a:off x="3056794" y="612449"/>
            <a:ext cx="810000" cy="10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pt-BR" sz="21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pt-BR" sz="24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  <a:hlinkClick r:id="rId6" action="ppaction://hlinksldjump"/>
              </a:rPr>
              <a:t>3</a:t>
            </a:r>
            <a:endParaRPr lang="pt-BR" sz="2400" b="1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13" name="Agrupar 212"/>
          <p:cNvGrpSpPr/>
          <p:nvPr/>
        </p:nvGrpSpPr>
        <p:grpSpPr>
          <a:xfrm>
            <a:off x="3000376" y="1650369"/>
            <a:ext cx="1171576" cy="3190891"/>
            <a:chOff x="666749" y="2200490"/>
            <a:chExt cx="1562101" cy="4254521"/>
          </a:xfrm>
        </p:grpSpPr>
        <p:sp>
          <p:nvSpPr>
            <p:cNvPr id="214" name="CaixaDeTexto 213"/>
            <p:cNvSpPr txBox="1"/>
            <p:nvPr/>
          </p:nvSpPr>
          <p:spPr>
            <a:xfrm>
              <a:off x="666749" y="2200490"/>
              <a:ext cx="150104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Rubik" panose="02000604000000020004" pitchFamily="2" charset="-79"/>
                  <a:cs typeface="Rubik" panose="02000604000000020004" pitchFamily="2" charset="-79"/>
                </a:rPr>
                <a:t>Proces./</a:t>
              </a:r>
            </a:p>
            <a:p>
              <a:r>
                <a:rPr lang="pt-BR" sz="1200" b="1" dirty="0">
                  <a:latin typeface="Rubik" panose="02000604000000020004" pitchFamily="2" charset="-79"/>
                  <a:cs typeface="Rubik" panose="02000604000000020004" pitchFamily="2" charset="-79"/>
                </a:rPr>
                <a:t>Tratamento</a:t>
              </a:r>
            </a:p>
          </p:txBody>
        </p:sp>
        <p:sp>
          <p:nvSpPr>
            <p:cNvPr id="215" name="CaixaDeTexto 214"/>
            <p:cNvSpPr txBox="1"/>
            <p:nvPr/>
          </p:nvSpPr>
          <p:spPr>
            <a:xfrm>
              <a:off x="666750" y="2777082"/>
              <a:ext cx="1562100" cy="367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Merge final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Ausentes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Inconsistentes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Duplicados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 não </a:t>
              </a:r>
              <a:r>
                <a:rPr lang="pt-BR" sz="825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necessárias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Renomeando algumas features</a:t>
              </a:r>
              <a:endParaRPr lang="pt-BR" sz="825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Conversão tipos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 categóricas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 categóricas p/ numéricas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Análise e tratamento de outliers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 engineering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Analytic Base Table(</a:t>
              </a:r>
              <a:r>
                <a:rPr lang="pt-BR" sz="825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abt</a:t>
              </a: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</p:txBody>
        </p:sp>
      </p:grpSp>
      <p:sp>
        <p:nvSpPr>
          <p:cNvPr id="206" name="Retângulo 205"/>
          <p:cNvSpPr/>
          <p:nvPr/>
        </p:nvSpPr>
        <p:spPr>
          <a:xfrm>
            <a:off x="1314450" y="421480"/>
            <a:ext cx="357188" cy="4414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13" dirty="0"/>
          </a:p>
        </p:txBody>
      </p:sp>
      <p:sp>
        <p:nvSpPr>
          <p:cNvPr id="207" name="Arredondar Retângulo no Mesmo Canto Lateral 206">
            <a:hlinkClick r:id="rId7" action="ppaction://hlinksldjump"/>
          </p:cNvPr>
          <p:cNvSpPr/>
          <p:nvPr/>
        </p:nvSpPr>
        <p:spPr>
          <a:xfrm rot="5400000">
            <a:off x="1806638" y="612449"/>
            <a:ext cx="810000" cy="10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pt-BR" sz="21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pt-BR" sz="24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  <a:hlinkClick r:id="rId7" action="ppaction://hlinksldjump"/>
              </a:rPr>
              <a:t>2</a:t>
            </a:r>
            <a:endParaRPr lang="pt-BR" sz="2100" b="1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08" name="Agrupar 207"/>
          <p:cNvGrpSpPr/>
          <p:nvPr/>
        </p:nvGrpSpPr>
        <p:grpSpPr>
          <a:xfrm>
            <a:off x="1750219" y="1650368"/>
            <a:ext cx="1171575" cy="778692"/>
            <a:chOff x="666750" y="2200490"/>
            <a:chExt cx="1562100" cy="1038257"/>
          </a:xfrm>
        </p:grpSpPr>
        <p:sp>
          <p:nvSpPr>
            <p:cNvPr id="209" name="CaixaDeTexto 208"/>
            <p:cNvSpPr txBox="1"/>
            <p:nvPr/>
          </p:nvSpPr>
          <p:spPr>
            <a:xfrm>
              <a:off x="666750" y="2200490"/>
              <a:ext cx="1335227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Rubik" panose="02000604000000020004" pitchFamily="2" charset="-79"/>
                  <a:cs typeface="Rubik" panose="02000604000000020004" pitchFamily="2" charset="-79"/>
                </a:rPr>
                <a:t>Coleta de Dados</a:t>
              </a:r>
            </a:p>
          </p:txBody>
        </p:sp>
        <p:sp>
          <p:nvSpPr>
            <p:cNvPr id="210" name="CaixaDeTexto 209"/>
            <p:cNvSpPr txBox="1"/>
            <p:nvPr/>
          </p:nvSpPr>
          <p:spPr>
            <a:xfrm>
              <a:off x="666750" y="2777082"/>
              <a:ext cx="1562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Baixados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Web Scraping</a:t>
              </a:r>
            </a:p>
          </p:txBody>
        </p: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8272462" y="4767264"/>
            <a:ext cx="242888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35721" y="135126"/>
            <a:ext cx="9115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b="1" dirty="0">
                <a:latin typeface="Rubik" panose="02000604000000020004" pitchFamily="2" charset="-79"/>
                <a:cs typeface="Rubik" panose="02000604000000020004" pitchFamily="2" charset="-79"/>
              </a:rPr>
              <a:t>Segmentação de Vendedores</a:t>
            </a:r>
          </a:p>
        </p:txBody>
      </p:sp>
      <p:sp>
        <p:nvSpPr>
          <p:cNvPr id="169" name="Retângulo 168"/>
          <p:cNvSpPr/>
          <p:nvPr/>
        </p:nvSpPr>
        <p:spPr>
          <a:xfrm>
            <a:off x="64297" y="421480"/>
            <a:ext cx="357188" cy="4414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13" dirty="0"/>
          </a:p>
        </p:txBody>
      </p:sp>
      <p:sp>
        <p:nvSpPr>
          <p:cNvPr id="170" name="Arredondar Retângulo no Mesmo Canto Lateral 169">
            <a:hlinkClick r:id="rId8" action="ppaction://hlinksldjump"/>
          </p:cNvPr>
          <p:cNvSpPr/>
          <p:nvPr/>
        </p:nvSpPr>
        <p:spPr>
          <a:xfrm rot="5400000">
            <a:off x="556481" y="612449"/>
            <a:ext cx="810000" cy="108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pt-BR" sz="21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pt-BR" sz="2400" b="1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  <a:hlinkClick r:id="rId8" action="ppaction://hlinksldjump"/>
              </a:rPr>
              <a:t>1</a:t>
            </a:r>
            <a:endParaRPr lang="pt-BR" sz="2100" b="1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05" name="Agrupar 204"/>
          <p:cNvGrpSpPr/>
          <p:nvPr/>
        </p:nvGrpSpPr>
        <p:grpSpPr>
          <a:xfrm>
            <a:off x="500062" y="1650366"/>
            <a:ext cx="1171576" cy="905650"/>
            <a:chOff x="666749" y="2200490"/>
            <a:chExt cx="1562101" cy="1207533"/>
          </a:xfrm>
        </p:grpSpPr>
        <p:sp>
          <p:nvSpPr>
            <p:cNvPr id="171" name="CaixaDeTexto 170"/>
            <p:cNvSpPr txBox="1"/>
            <p:nvPr/>
          </p:nvSpPr>
          <p:spPr>
            <a:xfrm>
              <a:off x="666749" y="2200490"/>
              <a:ext cx="14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Rubik" panose="02000604000000020004" pitchFamily="2" charset="-79"/>
                  <a:cs typeface="Rubik" panose="02000604000000020004" pitchFamily="2" charset="-79"/>
                </a:rPr>
                <a:t>Introdução</a:t>
              </a:r>
            </a:p>
          </p:txBody>
        </p:sp>
        <p:sp>
          <p:nvSpPr>
            <p:cNvPr id="172" name="CaixaDeTexto 171"/>
            <p:cNvSpPr txBox="1"/>
            <p:nvPr/>
          </p:nvSpPr>
          <p:spPr>
            <a:xfrm>
              <a:off x="666750" y="2777082"/>
              <a:ext cx="1562100" cy="630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Contextualização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Problemas</a:t>
              </a:r>
            </a:p>
            <a:p>
              <a:pPr marL="128587" indent="-128587">
                <a:buFontTx/>
                <a:buChar char="-"/>
              </a:pPr>
              <a:r>
                <a:rPr lang="pt-BR" sz="825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Objetivos</a:t>
              </a:r>
            </a:p>
          </p:txBody>
        </p:sp>
      </p:grpSp>
      <p:pic>
        <p:nvPicPr>
          <p:cNvPr id="236" name="Imagem 23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22" y="961508"/>
            <a:ext cx="536037" cy="381887"/>
          </a:xfrm>
          <a:prstGeom prst="rect">
            <a:avLst/>
          </a:prstGeom>
        </p:spPr>
      </p:pic>
      <p:pic>
        <p:nvPicPr>
          <p:cNvPr id="237" name="Imagem 23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6" y="986429"/>
            <a:ext cx="380700" cy="380700"/>
          </a:xfrm>
          <a:prstGeom prst="rect">
            <a:avLst/>
          </a:prstGeom>
        </p:spPr>
      </p:pic>
      <p:pic>
        <p:nvPicPr>
          <p:cNvPr id="240" name="Imagem 23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50" y="990080"/>
            <a:ext cx="380700" cy="380700"/>
          </a:xfrm>
          <a:prstGeom prst="rect">
            <a:avLst/>
          </a:prstGeom>
        </p:spPr>
      </p:pic>
      <p:pic>
        <p:nvPicPr>
          <p:cNvPr id="241" name="Imagem 24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8" y="965837"/>
            <a:ext cx="380700" cy="380700"/>
          </a:xfrm>
          <a:prstGeom prst="rect">
            <a:avLst/>
          </a:prstGeom>
        </p:spPr>
      </p:pic>
      <p:pic>
        <p:nvPicPr>
          <p:cNvPr id="242" name="Imagem 24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63" y="986429"/>
            <a:ext cx="380700" cy="380700"/>
          </a:xfrm>
          <a:prstGeom prst="rect">
            <a:avLst/>
          </a:prstGeom>
        </p:spPr>
      </p:pic>
      <p:pic>
        <p:nvPicPr>
          <p:cNvPr id="243" name="Imagem 24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00" y="986429"/>
            <a:ext cx="380700" cy="380700"/>
          </a:xfrm>
          <a:prstGeom prst="rect">
            <a:avLst/>
          </a:prstGeom>
        </p:spPr>
      </p:pic>
      <p:pic>
        <p:nvPicPr>
          <p:cNvPr id="244" name="Imagem 24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1" y="986429"/>
            <a:ext cx="380700" cy="380700"/>
          </a:xfrm>
          <a:prstGeom prst="rect">
            <a:avLst/>
          </a:prstGeom>
        </p:spPr>
      </p:pic>
      <p:pic>
        <p:nvPicPr>
          <p:cNvPr id="246" name="Google Shape;121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95331" y="130322"/>
            <a:ext cx="641303" cy="4020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13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Clientes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99441 passando p/ 96096 </a:t>
              </a:r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79" y="565266"/>
            <a:ext cx="6478589" cy="137435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69943" y="2008013"/>
            <a:ext cx="876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Existe a diferença de 3345 registros entre customer_id e customer_unique_id. Customer_unique_id é código único para cada cliente, agora customer_id é o código do cliente para a respectiva compra,cliente pode ter feito vários pedidos. Não temos nulos, nem repetidos.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Retângulo 20"/>
          <p:cNvSpPr/>
          <p:nvPr/>
        </p:nvSpPr>
        <p:spPr>
          <a:xfrm flipV="1">
            <a:off x="6297530" y="1166095"/>
            <a:ext cx="330417" cy="12181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 flipV="1">
            <a:off x="6297530" y="1317595"/>
            <a:ext cx="330417" cy="12181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3" y="2631379"/>
            <a:ext cx="4387880" cy="15720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4" y="4203404"/>
            <a:ext cx="3508921" cy="6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2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200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(df_score,df_robust_TSNE_2_features, 0.01, 0.1,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RobustScalerScaler+t-SNE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't-SNE')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95" y="703363"/>
            <a:ext cx="4740605" cy="38688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8220"/>
            <a:ext cx="4262400" cy="205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201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(df_score,df_power_TSNE_2_features, 0.01, 0.2,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PowerTransformer+t-SNE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't-SNE')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t-SNE-Registrar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1" y="599870"/>
            <a:ext cx="4988999" cy="409595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85938"/>
            <a:ext cx="4002627" cy="16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202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(df_score,df_minmax_UMAP_2_features, 0.01, 0.35,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MinMaxScaler+UMAP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','UMAP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6" y="746922"/>
            <a:ext cx="4666594" cy="38252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199"/>
            <a:ext cx="4370400" cy="21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6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203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291" y="1162868"/>
            <a:ext cx="330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(df_score,df_robust_UMAP_2_features, 0.01, 0.2,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RobustScaler+UMAP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','UMAP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86" y="701765"/>
            <a:ext cx="4843057" cy="387044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7570"/>
            <a:ext cx="4183986" cy="21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204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4265" y="1187363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(df_score,df_power_UMAP_2_features, 0.01, 0.35,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PowerTransformer+UMAP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','UMAP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2"/>
            <a:ext cx="39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UMAP-Registrar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28" y="599870"/>
            <a:ext cx="4977571" cy="408813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76800"/>
            <a:ext cx="3999211" cy="19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205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1559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(df_score,df_minmax_SemReducao_17_features, 0.01, 0.35,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MinMaxScaler+SemReducao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SemRedução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2247" y="93203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MinMaxScaler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3"/>
            <a:ext cx="444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225" y="641623"/>
            <a:ext cx="4610176" cy="406134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05586"/>
            <a:ext cx="4332225" cy="18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206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1559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(df_score,df_robust_SemReducao_17_features, 0.01, 0.35,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RobustScaler+SemReducao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SemRedução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1559" y="934531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RobustScaler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3"/>
            <a:ext cx="444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00" y="599870"/>
            <a:ext cx="4636800" cy="40959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0" y="2499458"/>
            <a:ext cx="4336229" cy="19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207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1559" y="1162868"/>
            <a:ext cx="330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%%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df_score,df_score_local,centro_clusters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mf.plot_inertia_sillhoutte_meanshift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(df_score,df_power_SemReducao_17_features, 0.01, 0.35, (19,6),'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PowerTransformer+SemReducao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','MEANSHIFT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SemRedução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1559" y="934531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543"/>
            <a:ext cx="444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 redução-Registrar 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índices(silhueta, Davies e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41" y="599870"/>
            <a:ext cx="4699502" cy="409595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776"/>
            <a:ext cx="4327541" cy="21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208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79181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Análise do </a:t>
            </a:r>
            <a:r>
              <a:rPr lang="pt-BR" sz="1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2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4678" y="852794"/>
            <a:ext cx="39709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']&gt;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0.50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silhouette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ascending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956278" y="690110"/>
            <a:ext cx="321594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de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Silhoute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Mede o quanto um ponto está próximo de outro ponto no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mesmo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e o quanto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próximo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outro ponto do cluster do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vizinho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coesão no mesmo cluster e dissimilaridade do cluster vizinho.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0.71 – 1.00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grupos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descobertos possuem uma estrutura muito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robusta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0.51 – 0.70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grupos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possuem uma estrutura razoável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0.26 – 0.50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grupos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encontrados possuem uma estrutura fraca e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pode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 artificial.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aconselhável tentar outros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métodos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sobre o conjunto de dados.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&lt; = 0.25 Nenhuma estrutura foi descoberta.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Fonte: Adaptada de (Kaufman;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Rousseeuw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1990)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Quanto mais perto de 1, melhor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961134" y="2376670"/>
            <a:ext cx="29354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de Davies-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Bouldin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Esse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é definido como a medida de similaridade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média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cada cluster com seu cluster mais similar, em que a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similaridade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a proporção de distâncias dentro do cluster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distâncias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clusters.Assim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os clusters que estão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distantes e menos dispersos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resultarão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uma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pontuação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melhor.Medida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similaridade entre 2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clusters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e j, o quão similares eles são.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Próximo de zero é melhor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956278" y="3604191"/>
            <a:ext cx="313419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 de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Calinski-Harabaz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Também conhecido como Critério da Razão de Variância.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a razão da soma da dispersão entre os clusters e da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dispersão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 os clusters para todos os clusters. Leva em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consideração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dispersão dos pontos dentro de um cluster.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Quanto mais alto melhor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1" y="1083019"/>
            <a:ext cx="5867499" cy="4038326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548000" y="2606400"/>
            <a:ext cx="2681005" cy="9800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08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209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543469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Definição dos clusters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821353" y="543469"/>
            <a:ext cx="488184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bandwidth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estimate_bandwidth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(df_power_UMAP_2_features, </a:t>
            </a:r>
            <a:r>
              <a:rPr lang="pt-BR" alt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quantile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=0.060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n_samples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=500)  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MeanShift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(bandwidth=bandwidth,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bin_seeding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ms.fit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(df_power_UMAP_2_features)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ms.labels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centro_clusters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ms.cluster_centers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</a:p>
          <a:p>
            <a:r>
              <a:rPr lang="pt-BR" alt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df_power_UMAP_2_features.merge(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df_temp.rename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(normalize=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)*100,2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0 23.70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20.87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15.98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3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10.92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4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8.32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5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6.57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6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5.97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7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3.92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8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3.74</a:t>
            </a:r>
            <a:r>
              <a:rPr lang="pt-BR" altLang="pt-BR" sz="400" dirty="0"/>
              <a:t> </a:t>
            </a:r>
            <a:endParaRPr lang="pt-BR" alt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alt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Atach</a:t>
            </a:r>
            <a:r>
              <a:rPr lang="pt-BR" alt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clusters ao </a:t>
            </a:r>
            <a:r>
              <a:rPr lang="pt-BR" alt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</a:t>
            </a:r>
            <a:endParaRPr lang="pt-BR" alt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df_abt.merge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df_clusters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df_abt.rename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({0: 'cluster'},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alt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Visualização</a:t>
            </a:r>
          </a:p>
          <a:p>
            <a:r>
              <a:rPr lang="pt-BR" alt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plt.style.use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seaborn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plt.figure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=(12, 7))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fig.add_subplot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(1, 1, 1)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ax.set_xlabel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('UMAP1',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=12)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ax.set_ylabel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('UMAP2',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=12)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ax.set_title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('UMAP c/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16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  <a:endParaRPr lang="pt-BR" alt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[0, 1, 2, 3, 4, 5, 6, 7, 8 ]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['darkviolet','blue','red','green','black','yellow','orange','brown','purple']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color in zip(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indicesToKeep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 ==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</a:t>
            </a:r>
            <a:endParaRPr lang="pt-BR" alt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ax.scatter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df_temp.loc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indicesToKeep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'TUMAP1'],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df_temp.loc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indicesToKeep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'TUMAP2'], c=color, s=50, alpha=0.5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pt-BR" alt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plt.suptitle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('Clusters c/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-Shift',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20,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fontname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monospace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bold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   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ax.legend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pt-BR" alt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Clientes</a:t>
              </a: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(continuação)</a:t>
              </a: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99441 passando p/ 96096 </a:t>
              </a:r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53" y="603966"/>
            <a:ext cx="2626575" cy="922433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798828" y="735841"/>
            <a:ext cx="4116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média, 1 cliente fez 1 pedido e no máximo 17 pedidos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7" y="2013116"/>
            <a:ext cx="4446946" cy="3027991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299884" y="1666981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Correção 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grafia dos municípios dos clientes.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61" y="2109179"/>
            <a:ext cx="3719789" cy="29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210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06902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Criação de Modelos Machine Learning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5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117003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Mean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-Shift...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334" y="546658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Definição dos clusters</a:t>
            </a:r>
            <a:endParaRPr lang="pt-BR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066594" y="1293911"/>
            <a:ext cx="2199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clusters estão bem definidos, não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estão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misturados. Três clusters(3,7 e 8)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estão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afastados dos demais. </a:t>
            </a:r>
          </a:p>
          <a:p>
            <a:pPr algn="just"/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dois clusters mais populosos(0 e 1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estão concentrados formando uma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região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mais 4 clusters. Esta região está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</a:t>
            </a:r>
          </a:p>
          <a:p>
            <a:pPr algn="just"/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valores mais altos de UMAP1 e UMAP2.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065412" y="2880000"/>
            <a:ext cx="201048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Salvando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interesse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df_score.to_excel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(caminho_temp+'03_03_Modelos_MeanShift_df_score.xlsx',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(caminho_temp+'03_03_Modelos_MeanShift_df_abt_ms_cluster.xlsx',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df_abt_sc.to_excel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(caminho_temp+'03_03_Modelos_MeanShift_df_abt_sc_ms.xlsx', index=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6" y="834738"/>
            <a:ext cx="6715458" cy="41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211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03378"/>
              </p:ext>
            </p:extLst>
          </p:nvPr>
        </p:nvGraphicFramePr>
        <p:xfrm>
          <a:off x="479807" y="672001"/>
          <a:ext cx="7886700" cy="11813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683">
                  <a:extLst>
                    <a:ext uri="{9D8B030D-6E8A-4147-A177-3AD203B41FA5}">
                      <a16:colId xmlns:a16="http://schemas.microsoft.com/office/drawing/2014/main" val="1276916201"/>
                    </a:ext>
                  </a:extLst>
                </a:gridCol>
                <a:gridCol w="2636443">
                  <a:extLst>
                    <a:ext uri="{9D8B030D-6E8A-4147-A177-3AD203B41FA5}">
                      <a16:colId xmlns:a16="http://schemas.microsoft.com/office/drawing/2014/main" val="1311915557"/>
                    </a:ext>
                  </a:extLst>
                </a:gridCol>
                <a:gridCol w="1154151">
                  <a:extLst>
                    <a:ext uri="{9D8B030D-6E8A-4147-A177-3AD203B41FA5}">
                      <a16:colId xmlns:a16="http://schemas.microsoft.com/office/drawing/2014/main" val="2439630613"/>
                    </a:ext>
                  </a:extLst>
                </a:gridCol>
                <a:gridCol w="1007054">
                  <a:extLst>
                    <a:ext uri="{9D8B030D-6E8A-4147-A177-3AD203B41FA5}">
                      <a16:colId xmlns:a16="http://schemas.microsoft.com/office/drawing/2014/main" val="246672062"/>
                    </a:ext>
                  </a:extLst>
                </a:gridCol>
                <a:gridCol w="1018369">
                  <a:extLst>
                    <a:ext uri="{9D8B030D-6E8A-4147-A177-3AD203B41FA5}">
                      <a16:colId xmlns:a16="http://schemas.microsoft.com/office/drawing/2014/main" val="2535720223"/>
                    </a:ext>
                  </a:extLst>
                </a:gridCol>
              </a:tblGrid>
              <a:tr h="162939"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b="1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Solução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b="1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Hiperparâmetros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Silhoute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Davies-</a:t>
                      </a:r>
                      <a:r>
                        <a:rPr lang="pt-BR" sz="900" b="1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Bouldin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b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1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Calinski-Harabaz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b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43801"/>
                  </a:ext>
                </a:extLst>
              </a:tr>
              <a:tr h="339456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K-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Means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+ UMAP + 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PowerTransformer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n_clusters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=8, 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n_init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=10, 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max_iter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=300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0.52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0.52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4069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354884"/>
                  </a:ext>
                </a:extLst>
              </a:tr>
              <a:tr h="339456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Mean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-Shift + UMAP + 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PowerTransformer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bandwidth=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estimate_bandwidth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quantiles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=0.060,</a:t>
                      </a:r>
                      <a:b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</a:b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n_samples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=500), 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bin_seeding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=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True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0.53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0.54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4461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/>
                </a:tc>
                <a:extLst>
                  <a:ext uri="{0D108BD9-81ED-4DB2-BD59-A6C34878D82A}">
                    <a16:rowId xmlns:a16="http://schemas.microsoft.com/office/drawing/2014/main" val="2667119110"/>
                  </a:ext>
                </a:extLst>
              </a:tr>
              <a:tr h="339456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DBSCAN + UMAP + 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PowerTransformer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eps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=0.4, 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min_samples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=2, 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n_jobs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=-1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1097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789" marR="6789" marT="6789" marB="0" anchor="ctr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564059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436161" y="1908000"/>
            <a:ext cx="1911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Melhor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Silhoute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-Shift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Melhor Davies-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Bouldin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DBSCAN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Melhor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Calinski-Harabaz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-Shift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Solução vencedora: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</a:t>
            </a:r>
            <a:r>
              <a:rPr lang="pt-BR" sz="8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-Shift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mtClean="0">
                <a:latin typeface="Rubik" panose="02000604000000020004" pitchFamily="2" charset="-79"/>
                <a:cs typeface="Rubik" panose="02000604000000020004" pitchFamily="2" charset="-79"/>
              </a:rPr>
              <a:t>Comparativo...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53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212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8" y="2822579"/>
            <a:ext cx="3730683" cy="22212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27" y="556864"/>
            <a:ext cx="3544186" cy="224442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0" y="535577"/>
            <a:ext cx="3808243" cy="222202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109423" y="2750330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c/ UMAP +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porcentagem de cada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(normalize=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)*100,2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109423" y="3483021"/>
            <a:ext cx="3398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DBSCAN c/ UMAP + PowerTransformer, porcentagem de cada cluster </a:t>
            </a:r>
          </a:p>
          <a:p>
            <a:r>
              <a:rPr lang="pt-BR" sz="80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round(df_temp['cluster'].value_counts(normalize=True)*100,2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087782" y="4209394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-Shift 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 UMAP +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PowerTransformer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porcentagem de cada cluster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round(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['cluster'].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(normalize=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)*100,2)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24" y="4516857"/>
            <a:ext cx="390206" cy="58971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24" y="3810394"/>
            <a:ext cx="350550" cy="3990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24" y="3028074"/>
            <a:ext cx="319782" cy="476963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Comparativo Gráfico...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951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213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85683" y="692727"/>
            <a:ext cx="530145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Baixando dados do modelo vencedor</a:t>
            </a:r>
            <a:endParaRPr lang="pt-BR" sz="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df_abt_ms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(caminho_temp+'03_03_Modelos_MeanShift_df_abt_sc_ms.xlsx',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index_col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df_abt_ms.shape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(1658,24)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</a:t>
            </a:r>
            <a:r>
              <a:rPr lang="pt-BR" sz="8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float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int.     6 </a:t>
            </a:r>
            <a:r>
              <a:rPr lang="pt-BR" sz="8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endParaRPr lang="pt-BR" sz="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df_abt_ms.select_dtypes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exclude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=['int64','float64']).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['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vendedor_id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vendedor_cidade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vendedor_estado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vendedor_grande_regiao_nome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',</a:t>
            </a: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'plano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produto_categoria_nome_moda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']</a:t>
            </a:r>
            <a:r>
              <a:rPr lang="pt-BR" altLang="pt-BR" sz="400" dirty="0"/>
              <a:t> </a:t>
            </a:r>
            <a:endParaRPr lang="pt-BR" altLang="pt-BR" sz="1400" dirty="0">
              <a:latin typeface="Arial" panose="020B0604020202020204" pitchFamily="34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Float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int.          18 </a:t>
            </a:r>
            <a:r>
              <a:rPr lang="pt-BR" sz="8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endParaRPr lang="pt-BR" sz="8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df_abt_ms.select_dtypes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(['int64','float64']).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distancia_cliente_vendedor_mediana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produto_peso_g_mediana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altLang="pt-BR" sz="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produto_categoria_id_moda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(km2)_mediana',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'habit_km2_mediana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postagem_limiteparceiro_variacao_mediana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altLang="pt-BR" sz="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postagem_limiteparceiro_dias_atraso_mediana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altLang="pt-BR" sz="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entrega_estimado_dias_atraso_mediana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PIB_percapita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_(3285,11000]',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'qtd_mes_01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'qtd_mes_02', 'qtd_mes_04', 'qtd_mes_06', 'qtd_mes_12',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'lucro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dias_entre_pedidos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pt-BR" altLang="pt-BR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vlr_medio_pedido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'cluster']</a:t>
            </a:r>
            <a:r>
              <a:rPr lang="pt-BR" altLang="pt-BR" sz="400" dirty="0"/>
              <a:t> </a:t>
            </a:r>
            <a:endParaRPr lang="pt-BR" altLang="pt-BR" sz="400" dirty="0" smtClean="0"/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#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H0=A mediana das </a:t>
            </a:r>
            <a:r>
              <a:rPr lang="pt-BR" sz="8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são iguais nos 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#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Ha=A mediana das </a:t>
            </a:r>
            <a:r>
              <a:rPr lang="pt-BR" sz="8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NÃO são iguais nos clusters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" y="3056030"/>
            <a:ext cx="4070895" cy="881365"/>
          </a:xfrm>
          <a:prstGeom prst="rect">
            <a:avLst/>
          </a:prstGeom>
        </p:spPr>
      </p:pic>
      <p:grpSp>
        <p:nvGrpSpPr>
          <p:cNvPr id="15" name="Agrupar 14"/>
          <p:cNvGrpSpPr/>
          <p:nvPr/>
        </p:nvGrpSpPr>
        <p:grpSpPr>
          <a:xfrm>
            <a:off x="344955" y="3961890"/>
            <a:ext cx="6234546" cy="719685"/>
            <a:chOff x="221673" y="3459188"/>
            <a:chExt cx="6234546" cy="719685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673" y="3459188"/>
              <a:ext cx="5713055" cy="719685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729" y="3465263"/>
              <a:ext cx="521490" cy="663391"/>
            </a:xfrm>
            <a:prstGeom prst="rect">
              <a:avLst/>
            </a:prstGeom>
          </p:spPr>
        </p:pic>
      </p:grpSp>
      <p:sp>
        <p:nvSpPr>
          <p:cNvPr id="16" name="Elipse 15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344955" y="4767263"/>
            <a:ext cx="4799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(km2)_mediana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pt-BR" sz="8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vlr_médio_pedido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NÂO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significativas p/ o modelo(aceitar H0).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26" y="535577"/>
            <a:ext cx="3664173" cy="3376094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Teste Estatístico...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84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214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48155" y="762625"/>
            <a:ext cx="258436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Recursos interessantes para a apresentação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df_teste_kruskal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[~(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df_teste_kruskal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['p']&gt;0.05)]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860507" y="1684569"/>
            <a:ext cx="7536911" cy="2219436"/>
            <a:chOff x="432357" y="1627803"/>
            <a:chExt cx="7536911" cy="221943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357" y="1640794"/>
              <a:ext cx="5465202" cy="2193454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559" y="1627803"/>
              <a:ext cx="2071709" cy="2219436"/>
            </a:xfrm>
            <a:prstGeom prst="rect">
              <a:avLst/>
            </a:prstGeom>
          </p:spPr>
        </p:pic>
      </p:grpSp>
      <p:sp>
        <p:nvSpPr>
          <p:cNvPr id="15" name="CaixaDeTexto 14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Teste Estatístico...</a:t>
            </a: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30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215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44955" y="2624397"/>
            <a:ext cx="3749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terem a maior variância estas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serem analisadas em cada cluster.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1" y="845208"/>
            <a:ext cx="4094699" cy="1266777"/>
          </a:xfrm>
          <a:prstGeom prst="rect">
            <a:avLst/>
          </a:prstGeom>
        </p:spPr>
      </p:pic>
      <p:grpSp>
        <p:nvGrpSpPr>
          <p:cNvPr id="20" name="Agrupar 19"/>
          <p:cNvGrpSpPr/>
          <p:nvPr/>
        </p:nvGrpSpPr>
        <p:grpSpPr>
          <a:xfrm>
            <a:off x="304502" y="3044413"/>
            <a:ext cx="3830649" cy="1597057"/>
            <a:chOff x="2426251" y="3044413"/>
            <a:chExt cx="3830649" cy="1597057"/>
          </a:xfrm>
        </p:grpSpPr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251" y="3044413"/>
              <a:ext cx="3830649" cy="1597057"/>
            </a:xfrm>
            <a:prstGeom prst="rect">
              <a:avLst/>
            </a:prstGeom>
          </p:spPr>
        </p:pic>
        <p:sp>
          <p:nvSpPr>
            <p:cNvPr id="19" name="Retângulo 18"/>
            <p:cNvSpPr/>
            <p:nvPr/>
          </p:nvSpPr>
          <p:spPr>
            <a:xfrm>
              <a:off x="2872800" y="3384000"/>
              <a:ext cx="799200" cy="1224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4581700" y="3044413"/>
            <a:ext cx="3749744" cy="1597057"/>
            <a:chOff x="4581700" y="3044413"/>
            <a:chExt cx="3749744" cy="1597057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700" y="3044413"/>
              <a:ext cx="3749744" cy="1597057"/>
            </a:xfrm>
            <a:prstGeom prst="rect">
              <a:avLst/>
            </a:prstGeom>
          </p:spPr>
        </p:pic>
        <p:sp>
          <p:nvSpPr>
            <p:cNvPr id="23" name="Retângulo 22"/>
            <p:cNvSpPr/>
            <p:nvPr/>
          </p:nvSpPr>
          <p:spPr>
            <a:xfrm>
              <a:off x="4953600" y="3322800"/>
              <a:ext cx="1087200" cy="1224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-Tipos...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2" y="836997"/>
            <a:ext cx="2805898" cy="177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9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216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01269" y="2187884"/>
            <a:ext cx="1587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3 : maior lucro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6 :segundo maior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lucro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5: lucro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 :maior prejuízo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1,2,4,7 e 8:prejuízo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3543710" y="2240857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1 :menor número de dias entre os pedidos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2:maior número de dias entre os pedidos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70141" y="2240857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3:maior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 de pedidos em abril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5: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segundo maior número de pedidos em abril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0:menor número de pedidos em abril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10679" y="453643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3: maior número de pedidos em junho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6:segundo maior número de pedidos em junho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1:menor número de pedidos em junho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543710" y="4543879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6:maior número de pedidos em dezembro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5:segundo maior número de pedidos em dezembro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1:menor número de pedidos em dezembro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7:menor número de pedidos em dezembro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Médias...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1" y="566857"/>
            <a:ext cx="2243388" cy="1674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19" y="546658"/>
            <a:ext cx="2192143" cy="1674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48" y="533734"/>
            <a:ext cx="2192143" cy="1674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1" y="2895770"/>
            <a:ext cx="2192143" cy="16740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18" y="2862430"/>
            <a:ext cx="2192143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217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89259" y="560499"/>
            <a:ext cx="234742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79807" y="2300023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0:maior mediana de habitantes por km2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8:menor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mediana de habitantes por km2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Medianas...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6" y="601528"/>
            <a:ext cx="2249082" cy="16740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93" y="601528"/>
            <a:ext cx="2192143" cy="167400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86" y="601528"/>
            <a:ext cx="2232000" cy="16740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6" y="2890305"/>
            <a:ext cx="2192143" cy="1674000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3506400" y="2275528"/>
            <a:ext cx="2504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4:maior distância entre cliente e vendedor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8:menor distância entre cliente e vendedor 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6266386" y="2300023"/>
            <a:ext cx="249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7:100% de dias de atraso entre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data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estimada 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42938" y="4564305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7:maior mediana no peso(g) dos produtos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4:menor mediana no peso(g) dos produtos. </a:t>
            </a:r>
          </a:p>
        </p:txBody>
      </p:sp>
    </p:spTree>
    <p:extLst>
      <p:ext uri="{BB962C8B-B14F-4D97-AF65-F5344CB8AC3E}">
        <p14:creationId xmlns:p14="http://schemas.microsoft.com/office/powerpoint/2010/main" val="284331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218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89259" y="560499"/>
            <a:ext cx="234742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pt-BR" dirty="0">
              <a:solidFill>
                <a:schemeClr val="tx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Vários...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560498"/>
            <a:ext cx="3335937" cy="24829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30" y="599870"/>
            <a:ext cx="3269756" cy="2484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9807" y="2940382"/>
            <a:ext cx="3772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0:maiores vendas-categoria esporte e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lazer-menor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âmbito geral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1:maiores vendas-categoria beleza e saúde.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2: maiores vendas- categoria esporte e lazer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3:maiores vendas-moveis e decoração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4: maiores vendas-moda, beleza e perfumes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5: maiores vendas- moveis e decoração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6: maiores vendas- categoria esporte e lazer - maior no âmbito geral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7: maiores vendas- moveis e decoração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8: maiores vendas- moveis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decoração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46430" y="3043448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0: maior número de vendedores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1:segundo maior número de vendedores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8:menor número de vendedores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4140711"/>
            <a:ext cx="3799973" cy="90039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22" y="3544641"/>
            <a:ext cx="4146010" cy="9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219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89259" y="560499"/>
            <a:ext cx="234742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5340121" y="27709"/>
            <a:ext cx="3803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Olist deve remover vendedores de baixo desempenho de seu mercado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?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65" y="578494"/>
            <a:ext cx="4274127" cy="174955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1" y="2407153"/>
            <a:ext cx="3411621" cy="235296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892" y="2407152"/>
            <a:ext cx="3405736" cy="23544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85683" y="4716691"/>
            <a:ext cx="3974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Boxplot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sem exibição dos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showfliers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=False) para uma análise mais limpa.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Pelo apresentando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sem os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só há prejuízo. </a:t>
            </a:r>
          </a:p>
        </p:txBody>
      </p:sp>
    </p:spTree>
    <p:extLst>
      <p:ext uri="{BB962C8B-B14F-4D97-AF65-F5344CB8AC3E}">
        <p14:creationId xmlns:p14="http://schemas.microsoft.com/office/powerpoint/2010/main" val="32190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Produtos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32951 registros. </a:t>
              </a:r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83" y="1769504"/>
            <a:ext cx="6485282" cy="23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220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5387163" y="6178"/>
            <a:ext cx="3803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Olist deve remover vendedores de baixo desempenho de seu mercado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?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91559" y="584994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10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7" y="603414"/>
            <a:ext cx="3695268" cy="103372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5" y="1639440"/>
            <a:ext cx="4777249" cy="329822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05692" y="4903861"/>
            <a:ext cx="27895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 aplicado no lucro graficamente para melhor análise.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626720" y="523740"/>
            <a:ext cx="443102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Encontrou os vendedores menos lucrativos com base em avaliações negativas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[['receitas',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custo_reviews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'lucro']].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='lucro',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ignore_index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(15)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40" y="837842"/>
            <a:ext cx="1121933" cy="178690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4875403" y="2550141"/>
            <a:ext cx="344036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f"Número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- vendedores: 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()}")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(f"        - pedidos:   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'].sum()} ")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f"Lucro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atual:   R$ {round(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['lucro'].sum(), 2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)}")</a:t>
            </a: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Número: - vendedores: 1658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-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pedidos: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42742 </a:t>
            </a: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Lucro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atual: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R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$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191221.51</a:t>
            </a:r>
          </a:p>
          <a:p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calcula_lucro_total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lucro = round(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p_df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['lucro'].sum(), 2)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lucro</a:t>
            </a:r>
          </a:p>
          <a:p>
            <a:endParaRPr lang="pt-BR" alt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alt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contar os vendedores a remover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vendedores_removidos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[]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alt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salve o lucro total depois de remover os vendedores</a:t>
            </a: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lista_lucro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[]</a:t>
            </a:r>
            <a:endParaRPr lang="pt-BR" alt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df_abt.sort_values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='lucro',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ignore_index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copy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in range(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)):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lista_lucro.append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mf.calcula_lucro_total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[i:]) / 1000)</a:t>
            </a:r>
          </a:p>
          <a:p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alt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vendedores_removidos.append</a:t>
            </a:r>
            <a:r>
              <a: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(i</a:t>
            </a:r>
            <a:r>
              <a: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221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5387163" y="12357"/>
            <a:ext cx="3803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Olist deve remover vendedores de baixo desempenho de seu mercado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?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91559" y="584994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11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70157" y="560498"/>
            <a:ext cx="4929555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Como o lucro muda quando deixamos de lado os vendedores menos lucrativos?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sns.lineplot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(x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vendedores_removidos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y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lista_lucro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plt.axvline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(1252, 0, 1, color=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plt.xlabel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Vendedores",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plt.ylabel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('Lucro Total(R$ 1000',fontsize=14)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plt.xlim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(0,2000)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plt.ylim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(0,450)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plt.tick_params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="x",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=12)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plt.tick_params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="y",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=12)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plt.suptitle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("Lucro X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Vendedores a Remover",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20,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monospace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bold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plt.show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32" y="1948389"/>
            <a:ext cx="4293172" cy="319511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00804" y="2047358"/>
            <a:ext cx="2743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lucro_maximo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lista_lucro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vendedores_cortados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lista_lucro.index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lucro_maximo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lucro_maximo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vendedores_cortados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(410.02799, 1252)</a:t>
            </a:r>
            <a:r>
              <a:rPr lang="pt-BR" altLang="pt-BR" sz="400" dirty="0"/>
              <a:t> </a:t>
            </a:r>
            <a:endParaRPr lang="pt-BR" altLang="pt-BR" sz="1400" dirty="0">
              <a:latin typeface="Arial" panose="020B0604020202020204" pitchFamily="34" charset="0"/>
            </a:endParaRP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" y="546658"/>
            <a:ext cx="5316608" cy="4053051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222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3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5363642" y="-12138"/>
            <a:ext cx="3803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Olist deve remover vendedores de baixo desempenho de seu mercado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?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3513" y="535577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12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42" y="682135"/>
            <a:ext cx="3786873" cy="31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0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223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5363642" y="-12138"/>
            <a:ext cx="3803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Olist deve remover vendedores de baixo desempenho de seu mercado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?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91559" y="584994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13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47939" y="1009933"/>
            <a:ext cx="5617243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('-----Redução do número de vendedores')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f"Número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- vendedores:       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'][1252:].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()}")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(f"        - pedidos:        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'][1252:].sum()} ")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f"Lucro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neste caso:   R$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np.max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novo_lucro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)}")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f"Ganho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                    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np.round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np.max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novo_lucro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novo_lucro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[0]) /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novo_lucro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[0] * 100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))}%")</a:t>
            </a: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-----Redução do número de vendedores </a:t>
            </a:r>
            <a:endParaRPr lang="pt-BR" altLang="pt-BR" sz="8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Número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- vendedores: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406</a:t>
            </a: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pedidos: 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30649 </a:t>
            </a:r>
          </a:p>
          <a:p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Lucro </a:t>
            </a:r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neste caso: R$ 410027.99 Ganho: 114%</a:t>
            </a:r>
            <a:r>
              <a:rPr lang="pt-BR" altLang="pt-BR" sz="400" dirty="0"/>
              <a:t> </a:t>
            </a:r>
            <a:endParaRPr lang="pt-BR" altLang="pt-BR" sz="1400" dirty="0">
              <a:latin typeface="Arial" panose="020B0604020202020204" pitchFamily="34" charset="0"/>
            </a:endParaRP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Detecção dos maus vendedores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df_abt_vend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tipo_vendedor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= "Bom"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df_abt_vend.sort_values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="lucro",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ascending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df_abt_vend.loc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df_abt_vend.index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[: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np.argmax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novo_lucro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)],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tipo_vendedor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= "Mau“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Visualização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plt.subplots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(1, 1,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=(16, 10))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sns.histplot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(x='lucro', data=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df_abt_vend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=50,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tipo_vendedor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log_scale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=(False,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stack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plt.ylabel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('Contagem',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plt.xlabel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('Lucro',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plt.tick_params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="x",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plt.tick_params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="y",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plt.suptitle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("Classificação dos Vendedores",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20,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monospace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bold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plt.show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1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224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4444409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Interpretação Melhor Solução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6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7" y="89899"/>
            <a:ext cx="380700" cy="380700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5363642" y="-12138"/>
            <a:ext cx="3803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Olist deve remover vendedores de baixo desempenho de seu mercado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?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91559" y="584994"/>
            <a:ext cx="508342" cy="424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13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07" y="896293"/>
            <a:ext cx="6108130" cy="421706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244095" y="546658"/>
            <a:ext cx="3474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Ao remover os 1252 vendedores menos lucrativos, é possível aumentar 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lucros de R$ 191.221,51 p/ R$ 410.027,99 aumento de 114%. </a:t>
            </a:r>
          </a:p>
        </p:txBody>
      </p:sp>
    </p:spTree>
    <p:extLst>
      <p:ext uri="{BB962C8B-B14F-4D97-AF65-F5344CB8AC3E}">
        <p14:creationId xmlns:p14="http://schemas.microsoft.com/office/powerpoint/2010/main" val="333727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225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71"/>
            <a:ext cx="9144000" cy="535577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4" y="146724"/>
            <a:ext cx="380700" cy="3807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906255" y="84993"/>
            <a:ext cx="4573058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>
                <a:latin typeface="Rubik" panose="02000604000000020004" pitchFamily="2" charset="-79"/>
                <a:cs typeface="Rubik" panose="02000604000000020004" pitchFamily="2" charset="-79"/>
              </a:rPr>
              <a:t>Apresentação dos Resultados</a:t>
            </a:r>
          </a:p>
        </p:txBody>
      </p:sp>
      <p:sp>
        <p:nvSpPr>
          <p:cNvPr id="11" name="Arredondar Retângulo no Mesmo Canto Lateral 10">
            <a:hlinkClick r:id="rId3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7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Quadro...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4" y="696835"/>
            <a:ext cx="6335723" cy="44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226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71"/>
            <a:ext cx="9144000" cy="535577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4" y="146724"/>
            <a:ext cx="380700" cy="3807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906255" y="84993"/>
            <a:ext cx="4573058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>
                <a:latin typeface="Rubik" panose="02000604000000020004" pitchFamily="2" charset="-79"/>
                <a:cs typeface="Rubik" panose="02000604000000020004" pitchFamily="2" charset="-79"/>
              </a:rPr>
              <a:t>Apresentação dos Resultados</a:t>
            </a:r>
          </a:p>
        </p:txBody>
      </p:sp>
      <p:sp>
        <p:nvSpPr>
          <p:cNvPr id="11" name="Arredondar Retângulo no Mesmo Canto Lateral 10">
            <a:hlinkClick r:id="rId3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7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01284" y="3924080"/>
            <a:ext cx="4323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pd.DataFrame.from_dict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({'antes': [191.22] , 'depois': [410.03]})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plt.figure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=(9,6))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sns.barplot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(data=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plt.xlabel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Vendedores",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plt.ylabel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('Lucro Total(R$ 1000)',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plt.tick_params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="x",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plt.tick_params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="y",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=14)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plt.suptitle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("Comparativo do Lucro",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fontsize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20,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monospace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bold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plt.show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99" y="546658"/>
            <a:ext cx="4723374" cy="337742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455104" y="75056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 redução do número de vendedores de 1658 para 406, apresentando: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Comparativo...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206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227</a:t>
            </a:fld>
            <a:endParaRPr lang="pt-BR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71"/>
            <a:ext cx="9144000" cy="535577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4" y="146724"/>
            <a:ext cx="380700" cy="3807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906255" y="84993"/>
            <a:ext cx="4573058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>
                <a:latin typeface="Rubik" panose="02000604000000020004" pitchFamily="2" charset="-79"/>
                <a:cs typeface="Rubik" panose="02000604000000020004" pitchFamily="2" charset="-79"/>
              </a:rPr>
              <a:t>Apresentação dos Resultados</a:t>
            </a:r>
          </a:p>
        </p:txBody>
      </p:sp>
      <p:sp>
        <p:nvSpPr>
          <p:cNvPr id="11" name="Arredondar Retângulo no Mesmo Canto Lateral 10">
            <a:hlinkClick r:id="rId3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7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933600" y="200264"/>
            <a:ext cx="20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Clusters...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43240" y="4222046"/>
            <a:ext cx="319573" cy="31865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1" name="Agrupar 100"/>
          <p:cNvGrpSpPr/>
          <p:nvPr/>
        </p:nvGrpSpPr>
        <p:grpSpPr>
          <a:xfrm>
            <a:off x="213206" y="617303"/>
            <a:ext cx="2621066" cy="1062000"/>
            <a:chOff x="762934" y="645516"/>
            <a:chExt cx="2621066" cy="1062000"/>
          </a:xfrm>
        </p:grpSpPr>
        <p:sp>
          <p:nvSpPr>
            <p:cNvPr id="6" name="Elipse 5"/>
            <p:cNvSpPr/>
            <p:nvPr/>
          </p:nvSpPr>
          <p:spPr>
            <a:xfrm>
              <a:off x="762934" y="1028983"/>
              <a:ext cx="319573" cy="318655"/>
            </a:xfrm>
            <a:prstGeom prst="ellipse">
              <a:avLst/>
            </a:prstGeom>
            <a:solidFill>
              <a:srgbClr val="327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0</a:t>
              </a:r>
              <a:endPara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1152000" y="645516"/>
              <a:ext cx="2232000" cy="1062000"/>
            </a:xfrm>
            <a:prstGeom prst="rect">
              <a:avLst/>
            </a:prstGeom>
            <a:solidFill>
              <a:srgbClr val="327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Maior prejuízo;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Maior nº de vendedores;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Maior </a:t>
              </a:r>
              <a:r>
                <a:rPr lang="pt-BR" sz="800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hab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/km2(mediana);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Menor nº de pedidos em abril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851" y="805051"/>
              <a:ext cx="175031" cy="175031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851" y="1380717"/>
              <a:ext cx="175031" cy="175031"/>
            </a:xfrm>
            <a:prstGeom prst="rect">
              <a:avLst/>
            </a:prstGeom>
          </p:spPr>
        </p:pic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882" y="1014516"/>
              <a:ext cx="162000" cy="16200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682" y="1207375"/>
              <a:ext cx="162000" cy="162000"/>
            </a:xfrm>
            <a:prstGeom prst="rect">
              <a:avLst/>
            </a:prstGeom>
          </p:spPr>
        </p:pic>
      </p:grpSp>
      <p:grpSp>
        <p:nvGrpSpPr>
          <p:cNvPr id="104" name="Agrupar 103"/>
          <p:cNvGrpSpPr/>
          <p:nvPr/>
        </p:nvGrpSpPr>
        <p:grpSpPr>
          <a:xfrm>
            <a:off x="213206" y="2833565"/>
            <a:ext cx="2621066" cy="1063368"/>
            <a:chOff x="2036263" y="3021759"/>
            <a:chExt cx="2621066" cy="1063368"/>
          </a:xfrm>
        </p:grpSpPr>
        <p:sp>
          <p:nvSpPr>
            <p:cNvPr id="15" name="Elipse 14"/>
            <p:cNvSpPr/>
            <p:nvPr/>
          </p:nvSpPr>
          <p:spPr>
            <a:xfrm>
              <a:off x="2036263" y="3331294"/>
              <a:ext cx="319573" cy="318655"/>
            </a:xfrm>
            <a:prstGeom prst="ellipse">
              <a:avLst/>
            </a:prstGeom>
            <a:solidFill>
              <a:srgbClr val="3A92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endPara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2425329" y="3021759"/>
              <a:ext cx="2232000" cy="1063368"/>
            </a:xfrm>
            <a:prstGeom prst="rect">
              <a:avLst/>
            </a:prstGeom>
            <a:solidFill>
              <a:srgbClr val="3A92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Prejuízo;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Maior nº de dias entre pedidos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396" y="3286748"/>
              <a:ext cx="175031" cy="175031"/>
            </a:xfrm>
            <a:prstGeom prst="rect">
              <a:avLst/>
            </a:prstGeom>
          </p:spPr>
        </p:pic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396" y="3497738"/>
              <a:ext cx="175031" cy="175031"/>
            </a:xfrm>
            <a:prstGeom prst="rect">
              <a:avLst/>
            </a:prstGeom>
          </p:spPr>
        </p:pic>
      </p:grpSp>
      <p:sp>
        <p:nvSpPr>
          <p:cNvPr id="16" name="Elipse 15"/>
          <p:cNvSpPr/>
          <p:nvPr/>
        </p:nvSpPr>
        <p:spPr>
          <a:xfrm>
            <a:off x="240392" y="4221023"/>
            <a:ext cx="316005" cy="339125"/>
          </a:xfrm>
          <a:prstGeom prst="ellipse">
            <a:avLst/>
          </a:prstGeom>
          <a:solidFill>
            <a:srgbClr val="C0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02272" y="3944493"/>
            <a:ext cx="2232000" cy="1062000"/>
          </a:xfrm>
          <a:prstGeom prst="rect">
            <a:avLst/>
          </a:prstGeom>
          <a:solidFill>
            <a:srgbClr val="C0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Maior lucro;</a:t>
            </a:r>
          </a:p>
          <a:p>
            <a:pPr>
              <a:lnSpc>
                <a:spcPct val="150000"/>
              </a:lnSpc>
            </a:pPr>
            <a:r>
              <a: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Maior nº de pedidos em abril;</a:t>
            </a:r>
          </a:p>
          <a:p>
            <a:pPr>
              <a:lnSpc>
                <a:spcPct val="150000"/>
              </a:lnSpc>
            </a:pPr>
            <a:r>
              <a: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Maior </a:t>
            </a:r>
            <a:r>
              <a: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nº de pedidos em </a:t>
            </a:r>
            <a:r>
              <a: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junho</a:t>
            </a:r>
          </a:p>
          <a:p>
            <a:pPr>
              <a:lnSpc>
                <a:spcPct val="150000"/>
              </a:lnSpc>
            </a:pPr>
            <a:r>
              <a: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endParaRPr lang="pt-BR" sz="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96" y="4103332"/>
            <a:ext cx="160191" cy="172407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7" y="4309544"/>
            <a:ext cx="160191" cy="172407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3" y="4501083"/>
            <a:ext cx="160191" cy="172407"/>
          </a:xfrm>
          <a:prstGeom prst="rect">
            <a:avLst/>
          </a:prstGeom>
        </p:spPr>
      </p:pic>
      <p:grpSp>
        <p:nvGrpSpPr>
          <p:cNvPr id="110" name="Agrupar 109"/>
          <p:cNvGrpSpPr/>
          <p:nvPr/>
        </p:nvGrpSpPr>
        <p:grpSpPr>
          <a:xfrm>
            <a:off x="3223471" y="1729068"/>
            <a:ext cx="2610872" cy="1063368"/>
            <a:chOff x="5536606" y="732096"/>
            <a:chExt cx="2610872" cy="1063368"/>
          </a:xfrm>
        </p:grpSpPr>
        <p:sp>
          <p:nvSpPr>
            <p:cNvPr id="18" name="Elipse 17"/>
            <p:cNvSpPr/>
            <p:nvPr/>
          </p:nvSpPr>
          <p:spPr>
            <a:xfrm>
              <a:off x="5536606" y="1014352"/>
              <a:ext cx="319573" cy="318655"/>
            </a:xfrm>
            <a:prstGeom prst="ellipse">
              <a:avLst/>
            </a:prstGeom>
            <a:solidFill>
              <a:srgbClr val="845B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</a:t>
              </a:r>
              <a:endPara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5915478" y="732096"/>
              <a:ext cx="2232000" cy="1063368"/>
            </a:xfrm>
            <a:prstGeom prst="rect">
              <a:avLst/>
            </a:prstGeom>
            <a:solidFill>
              <a:srgbClr val="845B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Lucro;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2ºmaior nº de pedidos em abril;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2ºmaior nº de pedidos em dezembro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553" y="1085480"/>
              <a:ext cx="176400" cy="176400"/>
            </a:xfrm>
            <a:prstGeom prst="rect">
              <a:avLst/>
            </a:prstGeom>
          </p:spPr>
        </p:pic>
        <p:pic>
          <p:nvPicPr>
            <p:cNvPr id="82" name="Imagem 8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553" y="1277800"/>
              <a:ext cx="176400" cy="176400"/>
            </a:xfrm>
            <a:prstGeom prst="rect">
              <a:avLst/>
            </a:prstGeom>
          </p:spPr>
        </p:pic>
      </p:grpSp>
      <p:grpSp>
        <p:nvGrpSpPr>
          <p:cNvPr id="103" name="Agrupar 102"/>
          <p:cNvGrpSpPr/>
          <p:nvPr/>
        </p:nvGrpSpPr>
        <p:grpSpPr>
          <a:xfrm>
            <a:off x="236824" y="1720060"/>
            <a:ext cx="2597448" cy="1063368"/>
            <a:chOff x="761418" y="1840133"/>
            <a:chExt cx="2597448" cy="1063368"/>
          </a:xfrm>
        </p:grpSpPr>
        <p:sp>
          <p:nvSpPr>
            <p:cNvPr id="14" name="Elipse 13"/>
            <p:cNvSpPr/>
            <p:nvPr/>
          </p:nvSpPr>
          <p:spPr>
            <a:xfrm>
              <a:off x="761418" y="2192008"/>
              <a:ext cx="319573" cy="318655"/>
            </a:xfrm>
            <a:prstGeom prst="ellipse">
              <a:avLst/>
            </a:prstGeom>
            <a:solidFill>
              <a:srgbClr val="E181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</a:t>
              </a:r>
              <a:endPara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1126866" y="1840133"/>
              <a:ext cx="2232000" cy="1063368"/>
            </a:xfrm>
            <a:prstGeom prst="rect">
              <a:avLst/>
            </a:prstGeom>
            <a:solidFill>
              <a:srgbClr val="E181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Prejuízo;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2ºmaior nº de vendedores;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Menor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nº de pedidos em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dezembro;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Menor nº de pedidos em junho;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Menor nº de dias entre pedidos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71" y="1879960"/>
              <a:ext cx="175031" cy="175031"/>
            </a:xfrm>
            <a:prstGeom prst="rect">
              <a:avLst/>
            </a:prstGeom>
          </p:spPr>
        </p:pic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335" y="2443206"/>
              <a:ext cx="175031" cy="175031"/>
            </a:xfrm>
            <a:prstGeom prst="rect">
              <a:avLst/>
            </a:prstGeom>
          </p:spPr>
        </p:pic>
        <p:pic>
          <p:nvPicPr>
            <p:cNvPr id="39" name="Imagem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02" y="2263821"/>
              <a:ext cx="175031" cy="175031"/>
            </a:xfrm>
            <a:prstGeom prst="rect">
              <a:avLst/>
            </a:prstGeom>
          </p:spPr>
        </p:pic>
        <p:pic>
          <p:nvPicPr>
            <p:cNvPr id="43" name="Imagem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236" y="2641503"/>
              <a:ext cx="162000" cy="162000"/>
            </a:xfrm>
            <a:prstGeom prst="rect">
              <a:avLst/>
            </a:prstGeom>
          </p:spPr>
        </p:pic>
        <p:pic>
          <p:nvPicPr>
            <p:cNvPr id="83" name="Imagem 8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717" y="2072870"/>
              <a:ext cx="176400" cy="176400"/>
            </a:xfrm>
            <a:prstGeom prst="rect">
              <a:avLst/>
            </a:prstGeom>
          </p:spPr>
        </p:pic>
      </p:grpSp>
      <p:grpSp>
        <p:nvGrpSpPr>
          <p:cNvPr id="111" name="Agrupar 110"/>
          <p:cNvGrpSpPr/>
          <p:nvPr/>
        </p:nvGrpSpPr>
        <p:grpSpPr>
          <a:xfrm>
            <a:off x="3263011" y="2836100"/>
            <a:ext cx="2571332" cy="1063368"/>
            <a:chOff x="3063894" y="1404603"/>
            <a:chExt cx="2571332" cy="1063368"/>
          </a:xfrm>
        </p:grpSpPr>
        <p:sp>
          <p:nvSpPr>
            <p:cNvPr id="19" name="Elipse 18"/>
            <p:cNvSpPr/>
            <p:nvPr/>
          </p:nvSpPr>
          <p:spPr>
            <a:xfrm>
              <a:off x="3063894" y="1715010"/>
              <a:ext cx="280033" cy="305103"/>
            </a:xfrm>
            <a:prstGeom prst="ellipse">
              <a:avLst/>
            </a:prstGeom>
            <a:solidFill>
              <a:srgbClr val="D68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6</a:t>
              </a:r>
              <a:endPara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3403226" y="1404603"/>
              <a:ext cx="2232000" cy="1063368"/>
            </a:xfrm>
            <a:prstGeom prst="rect">
              <a:avLst/>
            </a:prstGeom>
            <a:solidFill>
              <a:srgbClr val="D68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</a:t>
              </a: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2ºmaior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lucro;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2ºmaior nº de pedidos em junho;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Maior nº de pedidos em dezembro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75" name="Imagem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502" y="1976059"/>
              <a:ext cx="162000" cy="162000"/>
            </a:xfrm>
            <a:prstGeom prst="rect">
              <a:avLst/>
            </a:prstGeom>
          </p:spPr>
        </p:pic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581" y="1557947"/>
              <a:ext cx="176400" cy="176400"/>
            </a:xfrm>
            <a:prstGeom prst="rect">
              <a:avLst/>
            </a:prstGeom>
          </p:spPr>
        </p:pic>
        <p:pic>
          <p:nvPicPr>
            <p:cNvPr id="85" name="Imagem 8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129" y="1759887"/>
              <a:ext cx="176400" cy="176400"/>
            </a:xfrm>
            <a:prstGeom prst="rect">
              <a:avLst/>
            </a:prstGeom>
          </p:spPr>
        </p:pic>
      </p:grpSp>
      <p:grpSp>
        <p:nvGrpSpPr>
          <p:cNvPr id="109" name="Agrupar 108"/>
          <p:cNvGrpSpPr/>
          <p:nvPr/>
        </p:nvGrpSpPr>
        <p:grpSpPr>
          <a:xfrm>
            <a:off x="3216343" y="618946"/>
            <a:ext cx="2610872" cy="1063368"/>
            <a:chOff x="5006511" y="3356690"/>
            <a:chExt cx="2610872" cy="1063368"/>
          </a:xfrm>
        </p:grpSpPr>
        <p:sp>
          <p:nvSpPr>
            <p:cNvPr id="17" name="Elipse 16"/>
            <p:cNvSpPr/>
            <p:nvPr/>
          </p:nvSpPr>
          <p:spPr>
            <a:xfrm>
              <a:off x="5006511" y="3641909"/>
              <a:ext cx="319573" cy="318655"/>
            </a:xfrm>
            <a:prstGeom prst="ellipse">
              <a:avLst/>
            </a:prstGeom>
            <a:solidFill>
              <a:srgbClr val="937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</a:t>
              </a:r>
              <a:endPara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5385383" y="3356690"/>
              <a:ext cx="2232000" cy="1063368"/>
            </a:xfrm>
            <a:prstGeom prst="rect">
              <a:avLst/>
            </a:prstGeom>
            <a:solidFill>
              <a:srgbClr val="937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Prejuízo;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Maior dist.(mediana) cliente e vendedor;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Menor peso g(mediana) dos produtos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62" name="Imagem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865" y="3518884"/>
              <a:ext cx="175031" cy="175031"/>
            </a:xfrm>
            <a:prstGeom prst="rect">
              <a:avLst/>
            </a:prstGeom>
          </p:spPr>
        </p:pic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864" y="3714976"/>
              <a:ext cx="175031" cy="175031"/>
            </a:xfrm>
            <a:prstGeom prst="rect">
              <a:avLst/>
            </a:prstGeom>
          </p:spPr>
        </p:pic>
        <p:pic>
          <p:nvPicPr>
            <p:cNvPr id="88" name="Imagem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895" y="3908100"/>
              <a:ext cx="162000" cy="162000"/>
            </a:xfrm>
            <a:prstGeom prst="rect">
              <a:avLst/>
            </a:prstGeom>
          </p:spPr>
        </p:pic>
      </p:grpSp>
      <p:grpSp>
        <p:nvGrpSpPr>
          <p:cNvPr id="112" name="Agrupar 111"/>
          <p:cNvGrpSpPr/>
          <p:nvPr/>
        </p:nvGrpSpPr>
        <p:grpSpPr>
          <a:xfrm>
            <a:off x="3602343" y="3950267"/>
            <a:ext cx="2232000" cy="1063368"/>
            <a:chOff x="2986826" y="4235579"/>
            <a:chExt cx="2232000" cy="1063368"/>
          </a:xfrm>
        </p:grpSpPr>
        <p:sp>
          <p:nvSpPr>
            <p:cNvPr id="76" name="Retângulo 75"/>
            <p:cNvSpPr/>
            <p:nvPr/>
          </p:nvSpPr>
          <p:spPr>
            <a:xfrm>
              <a:off x="2986826" y="4235579"/>
              <a:ext cx="2232000" cy="106336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Prejuízo;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Maior peso g(mediana) dos produtos;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Menor nº de pedidos em dezembro;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Dias de atraso entre entrega e data est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89" name="Imagem 8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312" y="4303071"/>
              <a:ext cx="175031" cy="175031"/>
            </a:xfrm>
            <a:prstGeom prst="rect">
              <a:avLst/>
            </a:prstGeom>
          </p:spPr>
        </p:pic>
        <p:pic>
          <p:nvPicPr>
            <p:cNvPr id="90" name="Imagem 8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312" y="4685176"/>
              <a:ext cx="175031" cy="175031"/>
            </a:xfrm>
            <a:prstGeom prst="rect">
              <a:avLst/>
            </a:prstGeom>
          </p:spPr>
        </p:pic>
        <p:pic>
          <p:nvPicPr>
            <p:cNvPr id="91" name="Imagem 9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312" y="4491655"/>
              <a:ext cx="175031" cy="175031"/>
            </a:xfrm>
            <a:prstGeom prst="rect">
              <a:avLst/>
            </a:prstGeom>
          </p:spPr>
        </p:pic>
        <p:pic>
          <p:nvPicPr>
            <p:cNvPr id="92" name="Imagem 9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312" y="4894060"/>
              <a:ext cx="175031" cy="175031"/>
            </a:xfrm>
            <a:prstGeom prst="rect">
              <a:avLst/>
            </a:prstGeom>
          </p:spPr>
        </p:pic>
      </p:grpSp>
      <p:grpSp>
        <p:nvGrpSpPr>
          <p:cNvPr id="108" name="Agrupar 107"/>
          <p:cNvGrpSpPr/>
          <p:nvPr/>
        </p:nvGrpSpPr>
        <p:grpSpPr>
          <a:xfrm>
            <a:off x="6144222" y="604839"/>
            <a:ext cx="2601156" cy="1063368"/>
            <a:chOff x="6662322" y="1892005"/>
            <a:chExt cx="2601156" cy="1063368"/>
          </a:xfrm>
        </p:grpSpPr>
        <p:sp>
          <p:nvSpPr>
            <p:cNvPr id="24" name="Elipse 23"/>
            <p:cNvSpPr/>
            <p:nvPr/>
          </p:nvSpPr>
          <p:spPr>
            <a:xfrm>
              <a:off x="6662322" y="2216628"/>
              <a:ext cx="319573" cy="318655"/>
            </a:xfrm>
            <a:prstGeom prst="ellipse">
              <a:avLst/>
            </a:prstGeom>
            <a:solidFill>
              <a:srgbClr val="A9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8</a:t>
              </a:r>
              <a:endPara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93" name="Retângulo 92"/>
            <p:cNvSpPr/>
            <p:nvPr/>
          </p:nvSpPr>
          <p:spPr>
            <a:xfrm>
              <a:off x="7031478" y="1892005"/>
              <a:ext cx="2232000" cy="1063368"/>
            </a:xfrm>
            <a:prstGeom prst="rect">
              <a:avLst/>
            </a:prstGeom>
            <a:solidFill>
              <a:srgbClr val="A9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Prejuízo;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Menor hab/km2(mediana);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Menor dist.(mediana) cliente e vendedor;</a:t>
              </a:r>
            </a:p>
            <a:p>
              <a:pPr>
                <a:lnSpc>
                  <a:spcPct val="150000"/>
                </a:lnSpc>
              </a:pPr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Menor nº de vendedores</a:t>
              </a:r>
              <a:endParaRPr lang="pt-B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94" name="Imagem 9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329" y="2024464"/>
              <a:ext cx="175031" cy="175031"/>
            </a:xfrm>
            <a:prstGeom prst="rect">
              <a:avLst/>
            </a:prstGeom>
          </p:spPr>
        </p:pic>
        <p:pic>
          <p:nvPicPr>
            <p:cNvPr id="95" name="Imagem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329" y="2604808"/>
              <a:ext cx="175031" cy="175031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1844" y="2424302"/>
              <a:ext cx="162000" cy="162000"/>
            </a:xfrm>
            <a:prstGeom prst="rect">
              <a:avLst/>
            </a:prstGeom>
          </p:spPr>
        </p:pic>
        <p:pic>
          <p:nvPicPr>
            <p:cNvPr id="107" name="Imagem 10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1844" y="2223697"/>
              <a:ext cx="175031" cy="175031"/>
            </a:xfrm>
            <a:prstGeom prst="rect">
              <a:avLst/>
            </a:prstGeom>
          </p:spPr>
        </p:pic>
      </p:grpSp>
      <p:sp>
        <p:nvSpPr>
          <p:cNvPr id="114" name="CaixaDeTexto 113"/>
          <p:cNvSpPr txBox="1"/>
          <p:nvPr/>
        </p:nvSpPr>
        <p:spPr>
          <a:xfrm>
            <a:off x="1937307" y="1486485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Esporte e lazer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5" name="CaixaDeTexto 114"/>
          <p:cNvSpPr txBox="1"/>
          <p:nvPr/>
        </p:nvSpPr>
        <p:spPr>
          <a:xfrm>
            <a:off x="1937307" y="3681489"/>
            <a:ext cx="9486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Esporte e lazer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6" name="CaixaDeTexto 115"/>
          <p:cNvSpPr txBox="1"/>
          <p:nvPr/>
        </p:nvSpPr>
        <p:spPr>
          <a:xfrm>
            <a:off x="4957841" y="3709424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Esporte e lazer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937307" y="2619397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Beleza e saúde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8" name="CaixaDeTexto 117"/>
          <p:cNvSpPr txBox="1"/>
          <p:nvPr/>
        </p:nvSpPr>
        <p:spPr>
          <a:xfrm>
            <a:off x="1781822" y="4798191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Móveis e decoração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9" name="CaixaDeTexto 118"/>
          <p:cNvSpPr txBox="1"/>
          <p:nvPr/>
        </p:nvSpPr>
        <p:spPr>
          <a:xfrm>
            <a:off x="4730087" y="2598824"/>
            <a:ext cx="1282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Móveis e decoração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4730087" y="4824413"/>
            <a:ext cx="1282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Móveis e decoração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1" name="CaixaDeTexto 120"/>
          <p:cNvSpPr txBox="1"/>
          <p:nvPr/>
        </p:nvSpPr>
        <p:spPr>
          <a:xfrm>
            <a:off x="7674708" y="1484910"/>
            <a:ext cx="1282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Móveis e decoração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4481975" y="1466676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Moda, beleza e perfumes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3" name="CaixaDeTexto 122"/>
          <p:cNvSpPr txBox="1"/>
          <p:nvPr/>
        </p:nvSpPr>
        <p:spPr>
          <a:xfrm>
            <a:off x="2295441" y="643982"/>
            <a:ext cx="518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23.70%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4" name="CaixaDeTexto 123"/>
          <p:cNvSpPr txBox="1"/>
          <p:nvPr/>
        </p:nvSpPr>
        <p:spPr>
          <a:xfrm>
            <a:off x="2295441" y="1697434"/>
            <a:ext cx="518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20.87%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5" name="CaixaDeTexto 124"/>
          <p:cNvSpPr txBox="1"/>
          <p:nvPr/>
        </p:nvSpPr>
        <p:spPr>
          <a:xfrm>
            <a:off x="2296437" y="2844802"/>
            <a:ext cx="518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15.98%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6" name="CaixaDeTexto 125"/>
          <p:cNvSpPr txBox="1"/>
          <p:nvPr/>
        </p:nvSpPr>
        <p:spPr>
          <a:xfrm>
            <a:off x="2258641" y="3965218"/>
            <a:ext cx="518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10.92%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5341018" y="651095"/>
            <a:ext cx="576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8.32%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8" name="CaixaDeTexto 127"/>
          <p:cNvSpPr txBox="1"/>
          <p:nvPr/>
        </p:nvSpPr>
        <p:spPr>
          <a:xfrm>
            <a:off x="5323078" y="1720060"/>
            <a:ext cx="576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6.57%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9" name="CaixaDeTexto 128"/>
          <p:cNvSpPr txBox="1"/>
          <p:nvPr/>
        </p:nvSpPr>
        <p:spPr>
          <a:xfrm>
            <a:off x="5314739" y="2817835"/>
            <a:ext cx="576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5.97%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0" name="CaixaDeTexto 129"/>
          <p:cNvSpPr txBox="1"/>
          <p:nvPr/>
        </p:nvSpPr>
        <p:spPr>
          <a:xfrm>
            <a:off x="5344694" y="3972577"/>
            <a:ext cx="576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3.92%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1" name="CaixaDeTexto 130"/>
          <p:cNvSpPr txBox="1"/>
          <p:nvPr/>
        </p:nvSpPr>
        <p:spPr>
          <a:xfrm>
            <a:off x="8286545" y="624833"/>
            <a:ext cx="576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3.74%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2" name="Imagem 1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27" y="1880653"/>
            <a:ext cx="176400" cy="1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20;p60"/>
          <p:cNvPicPr preferRelativeResize="0"/>
          <p:nvPr/>
        </p:nvPicPr>
        <p:blipFill rotWithShape="1">
          <a:blip r:embed="rId2">
            <a:alphaModFix amt="32000"/>
          </a:blip>
          <a:srcRect t="6529" b="652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228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222550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“Dados são o novo petróleo”</a:t>
            </a:r>
          </a:p>
          <a:p>
            <a:pPr>
              <a:spcAft>
                <a:spcPts val="750"/>
              </a:spcAft>
              <a:buClr>
                <a:schemeClr val="dk2"/>
              </a:buClr>
              <a:buSzPts val="1100"/>
            </a:pPr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(Clive Humby, </a:t>
            </a:r>
            <a:r>
              <a:rPr lang="pt-BR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matemático londrino)</a:t>
            </a:r>
            <a:endParaRPr lang="pt-BR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Arredondar Retângulo no Mesmo Canto Lateral 10">
            <a:hlinkClick r:id="rId3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077-1292-4E14-805E-574C3C14B433}" type="slidenum">
              <a:rPr lang="pt-BR" smtClean="0"/>
              <a:t>229</a:t>
            </a:fld>
            <a:endParaRPr lang="pt-BR" dirty="0"/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pic>
        <p:nvPicPr>
          <p:cNvPr id="7" name="Google Shape;43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187" y="572009"/>
            <a:ext cx="5281626" cy="353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32;p61" descr="Pedaço de fita adesiva prendendo uma nota ao slid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8">
            <a:off x="3536000" y="463342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1;p61"/>
          <p:cNvSpPr txBox="1">
            <a:spLocks/>
          </p:cNvSpPr>
          <p:nvPr/>
        </p:nvSpPr>
        <p:spPr>
          <a:xfrm>
            <a:off x="2261192" y="1882700"/>
            <a:ext cx="4621617" cy="18908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endParaRPr lang="pt-BR" sz="12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aleway"/>
            </a:endParaRPr>
          </a:p>
          <a:p>
            <a:pPr marL="0" indent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aleway"/>
              </a:rPr>
              <a:t>Este projeto é o resultado da união de boas </a:t>
            </a:r>
            <a:r>
              <a:rPr lang="pt-BR" sz="12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aleway"/>
              </a:rPr>
              <a:t>idéias</a:t>
            </a:r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aleway"/>
              </a:rPr>
              <a:t> com muito estudo.</a:t>
            </a:r>
          </a:p>
          <a:p>
            <a:pPr marL="0" indent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endParaRPr lang="pt-BR" sz="12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aleway"/>
            </a:endParaRPr>
          </a:p>
          <a:p>
            <a:pPr marL="0" indent="0">
              <a:lnSpc>
                <a:spcPct val="135000"/>
              </a:lnSpc>
              <a:spcBef>
                <a:spcPts val="1200"/>
              </a:spcBef>
              <a:buNone/>
            </a:pPr>
            <a:r>
              <a:rPr lang="pt-BR" sz="800" dirty="0" smtClean="0">
                <a:latin typeface="Raleway"/>
                <a:ea typeface="Raleway"/>
                <a:cs typeface="Raleway"/>
                <a:sym typeface="Raleway"/>
              </a:rPr>
              <a:t>	 </a:t>
            </a:r>
            <a:r>
              <a:rPr lang="pt-BR" sz="10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aleway"/>
                <a:hlinkClick r:id="rId6"/>
              </a:rPr>
              <a:t>https://github.com/Alexandre-316/Projeto_Ciencia_de_Dados</a:t>
            </a:r>
            <a:endParaRPr lang="pt-BR" sz="1000" dirty="0" smtClean="0">
              <a:latin typeface="Raleway"/>
              <a:ea typeface="Raleway"/>
              <a:cs typeface="Raleway"/>
              <a:sym typeface="Raleway"/>
            </a:endParaRPr>
          </a:p>
          <a:p>
            <a:pPr marL="0" indent="0" algn="ctr">
              <a:lnSpc>
                <a:spcPct val="135000"/>
              </a:lnSpc>
              <a:spcBef>
                <a:spcPts val="1200"/>
              </a:spcBef>
              <a:buNone/>
            </a:pPr>
            <a:r>
              <a:rPr lang="pt-BR" sz="1200" dirty="0" smtClean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aleway"/>
              </a:rPr>
              <a:t>Alexandre Luís Nunes Cardiga</a:t>
            </a:r>
            <a:r>
              <a:rPr lang="pt-BR" sz="1400" dirty="0" smtClean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aleway"/>
              </a:rPr>
              <a:t/>
            </a:r>
            <a:br>
              <a:rPr lang="pt-BR" sz="1400" dirty="0" smtClean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aleway"/>
              </a:rPr>
            </a:br>
            <a:endParaRPr lang="pt-BR" sz="1400" u="sng" dirty="0" smtClean="0">
              <a:solidFill>
                <a:schemeClr val="hlin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aleway"/>
            </a:endParaRPr>
          </a:p>
          <a:p>
            <a:pPr marL="0" indent="0">
              <a:lnSpc>
                <a:spcPct val="135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pt-BR" sz="1400" b="1" u="sng" dirty="0" smtClean="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pt-BR" sz="1400" b="1" dirty="0" smtClean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433;p61"/>
          <p:cNvSpPr txBox="1"/>
          <p:nvPr/>
        </p:nvSpPr>
        <p:spPr>
          <a:xfrm>
            <a:off x="2149201" y="1209046"/>
            <a:ext cx="4845599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5"/>
                </a:solidFill>
                <a:latin typeface="Rubik" panose="02000604000000020004" pitchFamily="2" charset="-79"/>
                <a:ea typeface="Raleway"/>
                <a:cs typeface="Rubik" panose="02000604000000020004" pitchFamily="2" charset="-79"/>
                <a:sym typeface="Raleway"/>
              </a:rPr>
              <a:t>Obrigado!</a:t>
            </a:r>
            <a:endParaRPr sz="3000" b="1" dirty="0">
              <a:solidFill>
                <a:schemeClr val="accent5"/>
              </a:solidFill>
              <a:latin typeface="Rubik" panose="02000604000000020004" pitchFamily="2" charset="-79"/>
              <a:ea typeface="Raleway"/>
              <a:cs typeface="Rubik" panose="02000604000000020004" pitchFamily="2" charset="-79"/>
              <a:sym typeface="Raleway"/>
            </a:endParaRPr>
          </a:p>
        </p:txBody>
      </p:sp>
      <p:pic>
        <p:nvPicPr>
          <p:cNvPr id="2" name="Imagem 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42" y="2626293"/>
            <a:ext cx="439458" cy="3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Vendedores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3095 registros. </a:t>
              </a:r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50" y="631651"/>
            <a:ext cx="4340550" cy="15427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8" y="2174400"/>
            <a:ext cx="3702666" cy="23047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78" y="4304635"/>
            <a:ext cx="3099163" cy="34899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54" y="2163319"/>
            <a:ext cx="3702666" cy="21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3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7" name="Retângulo Arredondado 16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Localizações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1000163 </a:t>
              </a:r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11" y="535577"/>
            <a:ext cx="3141990" cy="1257223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5230800" y="572334"/>
            <a:ext cx="3796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19015 zip code unicos, quer dizer para esta informação existe mais de uma latitude e longitude.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75052" y="1983140"/>
            <a:ext cx="775034" cy="28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Clientes: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86" y="1987201"/>
            <a:ext cx="3074713" cy="1317600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286700" y="1983139"/>
            <a:ext cx="4228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Usei </a:t>
            </a:r>
            <a:r>
              <a:rPr lang="pt-BR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mediana por ser mais robusta </a:t>
            </a:r>
            <a:r>
              <a:rPr lang="pt-BR" sz="12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 extremo.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75052" y="3484543"/>
            <a:ext cx="104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Vendedores: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93" y="3445669"/>
            <a:ext cx="3023297" cy="1457325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4345500" y="3484543"/>
            <a:ext cx="4228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Usei </a:t>
            </a:r>
            <a:r>
              <a:rPr lang="pt-BR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mediana por ser mais robusta </a:t>
            </a:r>
            <a:r>
              <a:rPr lang="pt-BR" sz="12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 extremo.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tângulo 24"/>
          <p:cNvSpPr/>
          <p:nvPr/>
        </p:nvSpPr>
        <p:spPr>
          <a:xfrm flipV="1">
            <a:off x="4121754" y="1112889"/>
            <a:ext cx="273072" cy="9151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8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  <p:bldP spid="22" grpId="0"/>
      <p:bldP spid="24" grpId="0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70" name="Agrupar 69"/>
          <p:cNvGrpSpPr/>
          <p:nvPr/>
        </p:nvGrpSpPr>
        <p:grpSpPr>
          <a:xfrm>
            <a:off x="288081" y="654699"/>
            <a:ext cx="2354319" cy="405307"/>
            <a:chOff x="288081" y="654699"/>
            <a:chExt cx="2354319" cy="405307"/>
          </a:xfrm>
        </p:grpSpPr>
        <p:sp>
          <p:nvSpPr>
            <p:cNvPr id="26" name="object 8"/>
            <p:cNvSpPr/>
            <p:nvPr/>
          </p:nvSpPr>
          <p:spPr>
            <a:xfrm>
              <a:off x="1562572" y="654699"/>
              <a:ext cx="316521" cy="40530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288081" y="723004"/>
              <a:ext cx="11409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Itens dos pedidos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2030713" y="760473"/>
              <a:ext cx="611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71" name="Agrupar 70"/>
          <p:cNvGrpSpPr/>
          <p:nvPr/>
        </p:nvGrpSpPr>
        <p:grpSpPr>
          <a:xfrm>
            <a:off x="296599" y="1118311"/>
            <a:ext cx="5895401" cy="345943"/>
            <a:chOff x="296599" y="1118311"/>
            <a:chExt cx="5895401" cy="345943"/>
          </a:xfrm>
        </p:grpSpPr>
        <p:sp>
          <p:nvSpPr>
            <p:cNvPr id="27" name="object 8"/>
            <p:cNvSpPr/>
            <p:nvPr/>
          </p:nvSpPr>
          <p:spPr>
            <a:xfrm>
              <a:off x="1562571" y="112585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96599" y="1175057"/>
              <a:ext cx="11159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022193" y="1118311"/>
              <a:ext cx="41698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df_pedidos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how='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right_on='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</p:txBody>
        </p:sp>
      </p:grpSp>
      <p:grpSp>
        <p:nvGrpSpPr>
          <p:cNvPr id="72" name="Agrupar 71"/>
          <p:cNvGrpSpPr/>
          <p:nvPr/>
        </p:nvGrpSpPr>
        <p:grpSpPr>
          <a:xfrm>
            <a:off x="318118" y="1526244"/>
            <a:ext cx="6284595" cy="353515"/>
            <a:chOff x="318118" y="1526244"/>
            <a:chExt cx="6284595" cy="353515"/>
          </a:xfrm>
        </p:grpSpPr>
        <p:sp>
          <p:nvSpPr>
            <p:cNvPr id="28" name="object 8"/>
            <p:cNvSpPr/>
            <p:nvPr/>
          </p:nvSpPr>
          <p:spPr>
            <a:xfrm>
              <a:off x="1562571" y="1541359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318118" y="1625340"/>
              <a:ext cx="10943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avaliações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030713" y="1526244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df_avaliacoes_ultima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296599" y="1940496"/>
            <a:ext cx="6297594" cy="352056"/>
            <a:chOff x="296599" y="1940496"/>
            <a:chExt cx="6297594" cy="352056"/>
          </a:xfrm>
        </p:grpSpPr>
        <p:sp>
          <p:nvSpPr>
            <p:cNvPr id="29" name="object 8"/>
            <p:cNvSpPr/>
            <p:nvPr/>
          </p:nvSpPr>
          <p:spPr>
            <a:xfrm>
              <a:off x="1559123" y="195415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296599" y="2021074"/>
              <a:ext cx="11159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pagamentos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2022193" y="1940496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df_pagamentos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how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right_on='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</p:txBody>
        </p:sp>
      </p:grpSp>
      <p:grpSp>
        <p:nvGrpSpPr>
          <p:cNvPr id="74" name="Agrupar 73"/>
          <p:cNvGrpSpPr/>
          <p:nvPr/>
        </p:nvGrpSpPr>
        <p:grpSpPr>
          <a:xfrm>
            <a:off x="288082" y="2355060"/>
            <a:ext cx="6026318" cy="350413"/>
            <a:chOff x="288082" y="2355060"/>
            <a:chExt cx="6026318" cy="350413"/>
          </a:xfrm>
        </p:grpSpPr>
        <p:sp>
          <p:nvSpPr>
            <p:cNvPr id="30" name="object 8"/>
            <p:cNvSpPr/>
            <p:nvPr/>
          </p:nvSpPr>
          <p:spPr>
            <a:xfrm>
              <a:off x="1559123" y="2367073"/>
              <a:ext cx="291086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88082" y="2416808"/>
              <a:ext cx="10493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clientes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015297" y="2355060"/>
              <a:ext cx="42991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en-US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(left=</a:t>
              </a:r>
              <a:r>
                <a:rPr lang="en-US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r>
                <a:rPr lang="en-US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right=</a:t>
              </a:r>
              <a:r>
                <a:rPr lang="en-US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df_clientes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how='left</a:t>
              </a:r>
              <a:r>
                <a:rPr lang="en-US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en-US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en-US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customer_id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</a:p>
            <a:p>
              <a:r>
                <a:rPr lang="en-US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en-US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customer_id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75" name="Agrupar 74"/>
          <p:cNvGrpSpPr/>
          <p:nvPr/>
        </p:nvGrpSpPr>
        <p:grpSpPr>
          <a:xfrm>
            <a:off x="288080" y="2779789"/>
            <a:ext cx="6026320" cy="338554"/>
            <a:chOff x="288080" y="2779789"/>
            <a:chExt cx="6026320" cy="338554"/>
          </a:xfrm>
        </p:grpSpPr>
        <p:sp>
          <p:nvSpPr>
            <p:cNvPr id="31" name="object 8"/>
            <p:cNvSpPr/>
            <p:nvPr/>
          </p:nvSpPr>
          <p:spPr>
            <a:xfrm>
              <a:off x="1559427" y="2779866"/>
              <a:ext cx="284004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288080" y="2839076"/>
              <a:ext cx="10237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produtos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2030713" y="2779789"/>
              <a:ext cx="42836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df_produtos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how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right_on='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validate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'm:1')</a:t>
              </a:r>
            </a:p>
          </p:txBody>
        </p:sp>
      </p:grpSp>
      <p:grpSp>
        <p:nvGrpSpPr>
          <p:cNvPr id="76" name="Agrupar 75"/>
          <p:cNvGrpSpPr/>
          <p:nvPr/>
        </p:nvGrpSpPr>
        <p:grpSpPr>
          <a:xfrm>
            <a:off x="237681" y="3195371"/>
            <a:ext cx="6076719" cy="370357"/>
            <a:chOff x="237681" y="3195371"/>
            <a:chExt cx="6076719" cy="370357"/>
          </a:xfrm>
        </p:grpSpPr>
        <p:sp>
          <p:nvSpPr>
            <p:cNvPr id="32" name="object 8"/>
            <p:cNvSpPr/>
            <p:nvPr/>
          </p:nvSpPr>
          <p:spPr>
            <a:xfrm>
              <a:off x="1566624" y="3195371"/>
              <a:ext cx="291086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CaixaDeTexto 48"/>
            <p:cNvSpPr txBox="1"/>
            <p:nvPr/>
          </p:nvSpPr>
          <p:spPr>
            <a:xfrm>
              <a:off x="237681" y="3249155"/>
              <a:ext cx="10493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vendedores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2015297" y="3227174"/>
              <a:ext cx="42991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df_vendedores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how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right_on='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validate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'm:1')</a:t>
              </a:r>
            </a:p>
          </p:txBody>
        </p:sp>
      </p:grpSp>
      <p:grpSp>
        <p:nvGrpSpPr>
          <p:cNvPr id="77" name="Agrupar 76"/>
          <p:cNvGrpSpPr/>
          <p:nvPr/>
        </p:nvGrpSpPr>
        <p:grpSpPr>
          <a:xfrm>
            <a:off x="288080" y="3599619"/>
            <a:ext cx="5965119" cy="884062"/>
            <a:chOff x="288080" y="3599619"/>
            <a:chExt cx="5965119" cy="884062"/>
          </a:xfrm>
        </p:grpSpPr>
        <p:sp>
          <p:nvSpPr>
            <p:cNvPr id="33" name="object 8"/>
            <p:cNvSpPr/>
            <p:nvPr/>
          </p:nvSpPr>
          <p:spPr>
            <a:xfrm>
              <a:off x="1566623" y="3599619"/>
              <a:ext cx="285898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288080" y="3650466"/>
              <a:ext cx="9308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localizações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0800000" flipV="1">
              <a:off x="2015297" y="3686150"/>
              <a:ext cx="36073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df_selecao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how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right_on='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validate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'm:1')</a:t>
              </a: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030713" y="4145127"/>
              <a:ext cx="42224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df_selecao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how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right_on='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</p:txBody>
        </p:sp>
      </p:grpSp>
      <p:grpSp>
        <p:nvGrpSpPr>
          <p:cNvPr id="78" name="Agrupar 77"/>
          <p:cNvGrpSpPr/>
          <p:nvPr/>
        </p:nvGrpSpPr>
        <p:grpSpPr>
          <a:xfrm>
            <a:off x="6531968" y="527444"/>
            <a:ext cx="2262400" cy="1937556"/>
            <a:chOff x="6531968" y="527444"/>
            <a:chExt cx="2262400" cy="1937556"/>
          </a:xfrm>
        </p:grpSpPr>
        <p:grpSp>
          <p:nvGrpSpPr>
            <p:cNvPr id="64" name="Agrupar 63"/>
            <p:cNvGrpSpPr/>
            <p:nvPr/>
          </p:nvGrpSpPr>
          <p:grpSpPr>
            <a:xfrm>
              <a:off x="6827388" y="787633"/>
              <a:ext cx="311806" cy="1677367"/>
              <a:chOff x="7215049" y="1019886"/>
              <a:chExt cx="311806" cy="1677367"/>
            </a:xfrm>
          </p:grpSpPr>
          <p:sp>
            <p:nvSpPr>
              <p:cNvPr id="59" name="object 8"/>
              <p:cNvSpPr/>
              <p:nvPr/>
            </p:nvSpPr>
            <p:spPr>
              <a:xfrm>
                <a:off x="7215049" y="2358853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8"/>
              <p:cNvSpPr/>
              <p:nvPr/>
            </p:nvSpPr>
            <p:spPr>
              <a:xfrm>
                <a:off x="7215049" y="2165326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8"/>
              <p:cNvSpPr/>
              <p:nvPr/>
            </p:nvSpPr>
            <p:spPr>
              <a:xfrm>
                <a:off x="7215049" y="1971676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8"/>
              <p:cNvSpPr/>
              <p:nvPr/>
            </p:nvSpPr>
            <p:spPr>
              <a:xfrm>
                <a:off x="7215049" y="1784952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tx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8"/>
              <p:cNvSpPr/>
              <p:nvPr/>
            </p:nvSpPr>
            <p:spPr>
              <a:xfrm>
                <a:off x="7215049" y="1593654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8"/>
              <p:cNvSpPr/>
              <p:nvPr/>
            </p:nvSpPr>
            <p:spPr>
              <a:xfrm>
                <a:off x="7215049" y="1402356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8"/>
              <p:cNvSpPr/>
              <p:nvPr/>
            </p:nvSpPr>
            <p:spPr>
              <a:xfrm>
                <a:off x="7217292" y="1211121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6" name="object 8"/>
              <p:cNvSpPr/>
              <p:nvPr/>
            </p:nvSpPr>
            <p:spPr>
              <a:xfrm>
                <a:off x="7217292" y="1019886"/>
                <a:ext cx="309563" cy="33927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rgbClr val="2E5496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67" name="CaixaDeTexto 66"/>
            <p:cNvSpPr txBox="1"/>
            <p:nvPr/>
          </p:nvSpPr>
          <p:spPr>
            <a:xfrm>
              <a:off x="6531968" y="527444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391606" y="865014"/>
              <a:ext cx="1402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2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102.424 registros e 57 features</a:t>
              </a:r>
              <a:endPara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6253199" y="2416808"/>
            <a:ext cx="289080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str.normalize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('NFKD').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str.encode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ascii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='ignore').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str.decode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('utf-8')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(lambda z: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z.upper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mf.trocar_caracteres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']+' - '+df_OLIST['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str.upper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str.normalize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('NFKD').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str.encode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ascii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='ignore').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str.decode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('utf-8')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(lambda z: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z.upper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mf.trocar_caracteres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']+' - '+df_OLIST['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str.upper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</p:txBody>
      </p:sp>
      <p:sp>
        <p:nvSpPr>
          <p:cNvPr id="79" name="Seta para Baixo 78"/>
          <p:cNvSpPr/>
          <p:nvPr/>
        </p:nvSpPr>
        <p:spPr>
          <a:xfrm rot="16200000">
            <a:off x="6381161" y="1608133"/>
            <a:ext cx="411731" cy="321348"/>
          </a:xfrm>
          <a:prstGeom prst="downArrow">
            <a:avLst>
              <a:gd name="adj1" fmla="val 50000"/>
              <a:gd name="adj2" fmla="val 3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2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29" y="535577"/>
            <a:ext cx="4509068" cy="2108700"/>
          </a:xfrm>
          <a:prstGeom prst="rect">
            <a:avLst/>
          </a:prstGeom>
        </p:spPr>
      </p:pic>
      <p:grpSp>
        <p:nvGrpSpPr>
          <p:cNvPr id="79" name="Agrupar 78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80" name="Retângulo Arredondado 79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PIB-2017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5570 registros x 42 features </a:t>
              </a:r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81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Retângulo 13"/>
          <p:cNvSpPr/>
          <p:nvPr/>
        </p:nvSpPr>
        <p:spPr>
          <a:xfrm>
            <a:off x="169943" y="1594788"/>
            <a:ext cx="3897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['Nome do Município'].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str.normalize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('NFKD').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str.encode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ascii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='ignore').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str.decode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('utf-8')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(lambda z: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z.upper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mf.trocar_caracteres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']+' - 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['Sigla da Unidade da Federação'].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str.upper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43140" y="4678700"/>
            <a:ext cx="260228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mf.atualiza_municipios_PIB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(df_PIB,'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3" y="2797730"/>
            <a:ext cx="6251641" cy="1846716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91559" y="2484932"/>
            <a:ext cx="39754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Diferenças na escrita de alguns </a:t>
            </a:r>
            <a:r>
              <a:rPr lang="pt-BR" sz="8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municipios.Padronizando</a:t>
            </a:r>
            <a:r>
              <a: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nome dos </a:t>
            </a:r>
            <a:r>
              <a:rPr lang="pt-BR" sz="8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municipios</a:t>
            </a:r>
            <a:r>
              <a: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CEP(</a:t>
            </a:r>
            <a:r>
              <a:rPr lang="pt-BR" sz="8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df_CEPS</a:t>
            </a:r>
            <a:r>
              <a: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24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69943" y="603966"/>
            <a:ext cx="1560286" cy="922433"/>
            <a:chOff x="169943" y="602838"/>
            <a:chExt cx="1560286" cy="837162"/>
          </a:xfrm>
        </p:grpSpPr>
        <p:sp>
          <p:nvSpPr>
            <p:cNvPr id="15" name="Retângulo Arredondado 14"/>
            <p:cNvSpPr/>
            <p:nvPr/>
          </p:nvSpPr>
          <p:spPr>
            <a:xfrm>
              <a:off x="169943" y="602838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Capitais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27 registros x 15 features </a:t>
              </a:r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object 8"/>
            <p:cNvSpPr/>
            <p:nvPr/>
          </p:nvSpPr>
          <p:spPr>
            <a:xfrm>
              <a:off x="1289502" y="604825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86" y="651874"/>
            <a:ext cx="4769145" cy="204343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87579" y="3318920"/>
            <a:ext cx="39557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Criando campo </a:t>
            </a:r>
            <a:r>
              <a:rPr lang="pt-BR" sz="8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realizar merge com </a:t>
            </a:r>
            <a:r>
              <a:rPr lang="pt-BR" sz="8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PIB.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74965" y="384011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['Sede de governo'].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str.normalize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('NFKD').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str.encode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ascii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='ignore').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str.decode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('utf-8')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(lambda z: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z.upper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mf.trocar_caracteres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']+' - '+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['Abreviação'].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str.upper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170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85172" y="685438"/>
            <a:ext cx="1560286" cy="922434"/>
            <a:chOff x="169943" y="651655"/>
            <a:chExt cx="1560286" cy="837162"/>
          </a:xfrm>
        </p:grpSpPr>
        <p:sp>
          <p:nvSpPr>
            <p:cNvPr id="15" name="Retângulo Arredondado 14"/>
            <p:cNvSpPr/>
            <p:nvPr/>
          </p:nvSpPr>
          <p:spPr>
            <a:xfrm>
              <a:off x="169943" y="651655"/>
              <a:ext cx="1560286" cy="837162"/>
            </a:xfrm>
            <a:prstGeom prst="roundRect">
              <a:avLst/>
            </a:prstGeom>
            <a:effectLst>
              <a:outerShdw blurRad="266700" dist="317500" sx="88000" sy="88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Área dos municípios(km2)</a:t>
              </a: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5572 registros x 7 features </a:t>
              </a:r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object 8"/>
            <p:cNvSpPr/>
            <p:nvPr/>
          </p:nvSpPr>
          <p:spPr>
            <a:xfrm>
              <a:off x="1289502" y="682021"/>
              <a:ext cx="309563" cy="270219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86" y="708305"/>
            <a:ext cx="4100285" cy="1490609"/>
          </a:xfrm>
          <a:prstGeom prst="rect">
            <a:avLst/>
          </a:prstGeom>
        </p:spPr>
      </p:pic>
      <p:grpSp>
        <p:nvGrpSpPr>
          <p:cNvPr id="32" name="Agrupar 31"/>
          <p:cNvGrpSpPr/>
          <p:nvPr/>
        </p:nvGrpSpPr>
        <p:grpSpPr>
          <a:xfrm>
            <a:off x="133530" y="3768487"/>
            <a:ext cx="5554471" cy="377092"/>
            <a:chOff x="133530" y="3768487"/>
            <a:chExt cx="5554471" cy="377092"/>
          </a:xfrm>
        </p:grpSpPr>
        <p:sp>
          <p:nvSpPr>
            <p:cNvPr id="4" name="Retângulo 3"/>
            <p:cNvSpPr/>
            <p:nvPr/>
          </p:nvSpPr>
          <p:spPr>
            <a:xfrm>
              <a:off x="1624687" y="3776247"/>
              <a:ext cx="40633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df_PIB_Cap_Area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df_PIB_Cap_Area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df_area_munic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how='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='Código do Município', right_on='CD_GCMUN')</a:t>
              </a:r>
            </a:p>
          </p:txBody>
        </p:sp>
        <p:sp>
          <p:nvSpPr>
            <p:cNvPr id="19" name="object 8"/>
            <p:cNvSpPr/>
            <p:nvPr/>
          </p:nvSpPr>
          <p:spPr>
            <a:xfrm>
              <a:off x="1134720" y="3768487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133530" y="3776247"/>
              <a:ext cx="881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Área municípios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133530" y="3374651"/>
            <a:ext cx="6063157" cy="338554"/>
            <a:chOff x="133530" y="3374651"/>
            <a:chExt cx="6063157" cy="338554"/>
          </a:xfrm>
        </p:grpSpPr>
        <p:sp>
          <p:nvSpPr>
            <p:cNvPr id="18" name="object 8"/>
            <p:cNvSpPr/>
            <p:nvPr/>
          </p:nvSpPr>
          <p:spPr>
            <a:xfrm>
              <a:off x="1134720" y="3374805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133530" y="3441717"/>
              <a:ext cx="8812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Capitais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1624687" y="3374651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df_PIB_Cap_Area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df_PIB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df_uf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how='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municipio_UF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right_on='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municipio_UF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133531" y="2937987"/>
            <a:ext cx="1310752" cy="365024"/>
            <a:chOff x="133531" y="2937987"/>
            <a:chExt cx="1310752" cy="365024"/>
          </a:xfrm>
        </p:grpSpPr>
        <p:sp>
          <p:nvSpPr>
            <p:cNvPr id="17" name="object 8"/>
            <p:cNvSpPr/>
            <p:nvPr/>
          </p:nvSpPr>
          <p:spPr>
            <a:xfrm>
              <a:off x="1134720" y="2937987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133531" y="3072179"/>
              <a:ext cx="8812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PIB-2017</a:t>
              </a:r>
              <a:endPara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6463491" y="2842766"/>
            <a:ext cx="2282061" cy="1197902"/>
            <a:chOff x="6721107" y="802864"/>
            <a:chExt cx="2282061" cy="1197902"/>
          </a:xfrm>
        </p:grpSpPr>
        <p:sp>
          <p:nvSpPr>
            <p:cNvPr id="27" name="object 8"/>
            <p:cNvSpPr/>
            <p:nvPr/>
          </p:nvSpPr>
          <p:spPr>
            <a:xfrm>
              <a:off x="7337595" y="1662366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"/>
            <p:cNvSpPr/>
            <p:nvPr/>
          </p:nvSpPr>
          <p:spPr>
            <a:xfrm>
              <a:off x="7337595" y="1477016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6721107" y="802864"/>
              <a:ext cx="1766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df_PIB_Cap_Area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5" name="object 8"/>
            <p:cNvSpPr/>
            <p:nvPr/>
          </p:nvSpPr>
          <p:spPr>
            <a:xfrm>
              <a:off x="7337595" y="1284409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7726326" y="1367239"/>
              <a:ext cx="127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2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5570 registros e 64 features</a:t>
              </a:r>
              <a:endPara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3" name="Seta para Baixo 32"/>
          <p:cNvSpPr/>
          <p:nvPr/>
        </p:nvSpPr>
        <p:spPr>
          <a:xfrm rot="16200000">
            <a:off x="6151494" y="3452332"/>
            <a:ext cx="411731" cy="321348"/>
          </a:xfrm>
          <a:prstGeom prst="downArrow">
            <a:avLst>
              <a:gd name="adj1" fmla="val 50000"/>
              <a:gd name="adj2" fmla="val 3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8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29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4139514" y="739102"/>
            <a:ext cx="1761146" cy="2040309"/>
            <a:chOff x="6531968" y="424691"/>
            <a:chExt cx="1761146" cy="2040309"/>
          </a:xfrm>
        </p:grpSpPr>
        <p:grpSp>
          <p:nvGrpSpPr>
            <p:cNvPr id="18" name="Agrupar 17"/>
            <p:cNvGrpSpPr/>
            <p:nvPr/>
          </p:nvGrpSpPr>
          <p:grpSpPr>
            <a:xfrm>
              <a:off x="6827388" y="787633"/>
              <a:ext cx="311806" cy="1677367"/>
              <a:chOff x="7215049" y="1019886"/>
              <a:chExt cx="311806" cy="1677367"/>
            </a:xfrm>
          </p:grpSpPr>
          <p:sp>
            <p:nvSpPr>
              <p:cNvPr id="21" name="object 8"/>
              <p:cNvSpPr/>
              <p:nvPr/>
            </p:nvSpPr>
            <p:spPr>
              <a:xfrm>
                <a:off x="7215049" y="2358853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8"/>
              <p:cNvSpPr/>
              <p:nvPr/>
            </p:nvSpPr>
            <p:spPr>
              <a:xfrm>
                <a:off x="7215049" y="2165326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8"/>
              <p:cNvSpPr/>
              <p:nvPr/>
            </p:nvSpPr>
            <p:spPr>
              <a:xfrm>
                <a:off x="7215049" y="1971676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8"/>
              <p:cNvSpPr/>
              <p:nvPr/>
            </p:nvSpPr>
            <p:spPr>
              <a:xfrm>
                <a:off x="7215049" y="1784952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tx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8"/>
              <p:cNvSpPr/>
              <p:nvPr/>
            </p:nvSpPr>
            <p:spPr>
              <a:xfrm>
                <a:off x="7215049" y="1593654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8"/>
              <p:cNvSpPr/>
              <p:nvPr/>
            </p:nvSpPr>
            <p:spPr>
              <a:xfrm>
                <a:off x="7215049" y="1402356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8"/>
              <p:cNvSpPr/>
              <p:nvPr/>
            </p:nvSpPr>
            <p:spPr>
              <a:xfrm>
                <a:off x="7217292" y="1211121"/>
                <a:ext cx="309563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8" name="object 8"/>
              <p:cNvSpPr/>
              <p:nvPr/>
            </p:nvSpPr>
            <p:spPr>
              <a:xfrm>
                <a:off x="7217292" y="1019886"/>
                <a:ext cx="309563" cy="33927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39419">
                    <a:moveTo>
                      <a:pt x="618744" y="146304"/>
                    </a:moveTo>
                    <a:lnTo>
                      <a:pt x="610527" y="168592"/>
                    </a:lnTo>
                    <a:lnTo>
                      <a:pt x="587171" y="189090"/>
                    </a:lnTo>
                    <a:lnTo>
                      <a:pt x="552450" y="206260"/>
                    </a:lnTo>
                    <a:lnTo>
                      <a:pt x="552450" y="316992"/>
                    </a:lnTo>
                    <a:lnTo>
                      <a:pt x="550849" y="326974"/>
                    </a:lnTo>
                    <a:lnTo>
                      <a:pt x="546366" y="334670"/>
                    </a:lnTo>
                    <a:lnTo>
                      <a:pt x="539394" y="339623"/>
                    </a:lnTo>
                    <a:lnTo>
                      <a:pt x="530352" y="341376"/>
                    </a:lnTo>
                    <a:lnTo>
                      <a:pt x="521296" y="339623"/>
                    </a:lnTo>
                    <a:lnTo>
                      <a:pt x="514324" y="334670"/>
                    </a:lnTo>
                    <a:lnTo>
                      <a:pt x="509841" y="326974"/>
                    </a:lnTo>
                    <a:lnTo>
                      <a:pt x="508254" y="316992"/>
                    </a:lnTo>
                    <a:lnTo>
                      <a:pt x="509841" y="307022"/>
                    </a:lnTo>
                    <a:lnTo>
                      <a:pt x="514324" y="299326"/>
                    </a:lnTo>
                    <a:lnTo>
                      <a:pt x="521296" y="294373"/>
                    </a:lnTo>
                    <a:lnTo>
                      <a:pt x="530352" y="292608"/>
                    </a:lnTo>
                    <a:lnTo>
                      <a:pt x="539394" y="294373"/>
                    </a:lnTo>
                    <a:lnTo>
                      <a:pt x="546366" y="299326"/>
                    </a:lnTo>
                    <a:lnTo>
                      <a:pt x="550849" y="307022"/>
                    </a:lnTo>
                    <a:lnTo>
                      <a:pt x="552450" y="316992"/>
                    </a:lnTo>
                    <a:lnTo>
                      <a:pt x="552450" y="206260"/>
                    </a:lnTo>
                    <a:lnTo>
                      <a:pt x="502564" y="222338"/>
                    </a:lnTo>
                    <a:lnTo>
                      <a:pt x="445109" y="233883"/>
                    </a:lnTo>
                    <a:lnTo>
                      <a:pt x="380085" y="241261"/>
                    </a:lnTo>
                    <a:lnTo>
                      <a:pt x="309372" y="243840"/>
                    </a:lnTo>
                    <a:lnTo>
                      <a:pt x="238658" y="241261"/>
                    </a:lnTo>
                    <a:lnTo>
                      <a:pt x="173621" y="233883"/>
                    </a:lnTo>
                    <a:lnTo>
                      <a:pt x="116166" y="222338"/>
                    </a:lnTo>
                    <a:lnTo>
                      <a:pt x="68186" y="207200"/>
                    </a:lnTo>
                    <a:lnTo>
                      <a:pt x="31559" y="189090"/>
                    </a:lnTo>
                    <a:lnTo>
                      <a:pt x="0" y="146304"/>
                    </a:lnTo>
                    <a:lnTo>
                      <a:pt x="0" y="341376"/>
                    </a:lnTo>
                    <a:lnTo>
                      <a:pt x="31559" y="384162"/>
                    </a:lnTo>
                    <a:lnTo>
                      <a:pt x="68186" y="402272"/>
                    </a:lnTo>
                    <a:lnTo>
                      <a:pt x="116166" y="417410"/>
                    </a:lnTo>
                    <a:lnTo>
                      <a:pt x="173621" y="428955"/>
                    </a:lnTo>
                    <a:lnTo>
                      <a:pt x="238658" y="436333"/>
                    </a:lnTo>
                    <a:lnTo>
                      <a:pt x="309372" y="438912"/>
                    </a:lnTo>
                    <a:lnTo>
                      <a:pt x="380085" y="436333"/>
                    </a:lnTo>
                    <a:lnTo>
                      <a:pt x="445109" y="428955"/>
                    </a:lnTo>
                    <a:lnTo>
                      <a:pt x="502564" y="417410"/>
                    </a:lnTo>
                    <a:lnTo>
                      <a:pt x="550545" y="402272"/>
                    </a:lnTo>
                    <a:lnTo>
                      <a:pt x="587171" y="384162"/>
                    </a:lnTo>
                    <a:lnTo>
                      <a:pt x="618744" y="341376"/>
                    </a:lnTo>
                    <a:lnTo>
                      <a:pt x="618744" y="292608"/>
                    </a:lnTo>
                    <a:lnTo>
                      <a:pt x="618744" y="243840"/>
                    </a:lnTo>
                    <a:lnTo>
                      <a:pt x="618744" y="146304"/>
                    </a:lnTo>
                    <a:close/>
                  </a:path>
                  <a:path w="619125" h="439419">
                    <a:moveTo>
                      <a:pt x="618744" y="97536"/>
                    </a:moveTo>
                    <a:lnTo>
                      <a:pt x="587298" y="54660"/>
                    </a:lnTo>
                    <a:lnTo>
                      <a:pt x="550773" y="36550"/>
                    </a:lnTo>
                    <a:lnTo>
                      <a:pt x="502869" y="21437"/>
                    </a:lnTo>
                    <a:lnTo>
                      <a:pt x="445427" y="9918"/>
                    </a:lnTo>
                    <a:lnTo>
                      <a:pt x="380301" y="2578"/>
                    </a:lnTo>
                    <a:lnTo>
                      <a:pt x="309372" y="0"/>
                    </a:lnTo>
                    <a:lnTo>
                      <a:pt x="238429" y="2578"/>
                    </a:lnTo>
                    <a:lnTo>
                      <a:pt x="173304" y="9918"/>
                    </a:lnTo>
                    <a:lnTo>
                      <a:pt x="115862" y="21437"/>
                    </a:lnTo>
                    <a:lnTo>
                      <a:pt x="67957" y="36550"/>
                    </a:lnTo>
                    <a:lnTo>
                      <a:pt x="31432" y="54660"/>
                    </a:lnTo>
                    <a:lnTo>
                      <a:pt x="0" y="97536"/>
                    </a:lnTo>
                    <a:lnTo>
                      <a:pt x="8166" y="119900"/>
                    </a:lnTo>
                    <a:lnTo>
                      <a:pt x="67957" y="158534"/>
                    </a:lnTo>
                    <a:lnTo>
                      <a:pt x="115862" y="173647"/>
                    </a:lnTo>
                    <a:lnTo>
                      <a:pt x="173304" y="185166"/>
                    </a:lnTo>
                    <a:lnTo>
                      <a:pt x="238429" y="192506"/>
                    </a:lnTo>
                    <a:lnTo>
                      <a:pt x="309372" y="195072"/>
                    </a:lnTo>
                    <a:lnTo>
                      <a:pt x="380301" y="192506"/>
                    </a:lnTo>
                    <a:lnTo>
                      <a:pt x="445427" y="185166"/>
                    </a:lnTo>
                    <a:lnTo>
                      <a:pt x="502869" y="173647"/>
                    </a:lnTo>
                    <a:lnTo>
                      <a:pt x="550773" y="158534"/>
                    </a:lnTo>
                    <a:lnTo>
                      <a:pt x="587298" y="140423"/>
                    </a:lnTo>
                    <a:lnTo>
                      <a:pt x="618744" y="97536"/>
                    </a:lnTo>
                    <a:close/>
                  </a:path>
                </a:pathLst>
              </a:custGeom>
              <a:solidFill>
                <a:srgbClr val="2E5496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CaixaDeTexto 18"/>
            <p:cNvSpPr txBox="1"/>
            <p:nvPr/>
          </p:nvSpPr>
          <p:spPr>
            <a:xfrm>
              <a:off x="6531968" y="424691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df_OLIST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7299161" y="865710"/>
              <a:ext cx="993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102.424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57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3951077" y="3477032"/>
            <a:ext cx="2059867" cy="1197902"/>
            <a:chOff x="6721107" y="802864"/>
            <a:chExt cx="2059867" cy="1197902"/>
          </a:xfrm>
        </p:grpSpPr>
        <p:sp>
          <p:nvSpPr>
            <p:cNvPr id="30" name="object 8"/>
            <p:cNvSpPr/>
            <p:nvPr/>
          </p:nvSpPr>
          <p:spPr>
            <a:xfrm>
              <a:off x="7188740" y="1662366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/>
            <p:cNvSpPr/>
            <p:nvPr/>
          </p:nvSpPr>
          <p:spPr>
            <a:xfrm>
              <a:off x="7188739" y="1477016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CaixaDeTexto 31"/>
            <p:cNvSpPr txBox="1"/>
            <p:nvPr/>
          </p:nvSpPr>
          <p:spPr>
            <a:xfrm>
              <a:off x="6721107" y="802864"/>
              <a:ext cx="1972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</a:t>
              </a:r>
              <a:r>
                <a:rPr lang="pt-BR" sz="16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df_PIB_Cap_Area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3" name="object 8"/>
            <p:cNvSpPr/>
            <p:nvPr/>
          </p:nvSpPr>
          <p:spPr>
            <a:xfrm>
              <a:off x="7188738" y="1284409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7726326" y="1367239"/>
              <a:ext cx="1054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5570 registros 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 64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5" name="Retângulo 34"/>
          <p:cNvSpPr/>
          <p:nvPr/>
        </p:nvSpPr>
        <p:spPr>
          <a:xfrm>
            <a:off x="5631049" y="1925029"/>
            <a:ext cx="13833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pd.merge(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right=</a:t>
            </a:r>
            <a:r>
              <a:rPr lang="pt-BR" sz="8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df_PIB_Cap_Area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how='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left_on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right_on='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7014414" y="742358"/>
            <a:ext cx="1584061" cy="2754566"/>
            <a:chOff x="7014414" y="742358"/>
            <a:chExt cx="1584061" cy="2754566"/>
          </a:xfrm>
        </p:grpSpPr>
        <p:sp>
          <p:nvSpPr>
            <p:cNvPr id="45" name="object 8"/>
            <p:cNvSpPr/>
            <p:nvPr/>
          </p:nvSpPr>
          <p:spPr>
            <a:xfrm>
              <a:off x="7269720" y="315852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8"/>
            <p:cNvSpPr/>
            <p:nvPr/>
          </p:nvSpPr>
          <p:spPr>
            <a:xfrm>
              <a:off x="7269721" y="2971800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8"/>
            <p:cNvSpPr/>
            <p:nvPr/>
          </p:nvSpPr>
          <p:spPr>
            <a:xfrm>
              <a:off x="7264690" y="2785076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7014414" y="742358"/>
              <a:ext cx="1007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7" name="object 8"/>
            <p:cNvSpPr/>
            <p:nvPr/>
          </p:nvSpPr>
          <p:spPr>
            <a:xfrm>
              <a:off x="7259659" y="2593411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8"/>
            <p:cNvSpPr/>
            <p:nvPr/>
          </p:nvSpPr>
          <p:spPr>
            <a:xfrm>
              <a:off x="7259659" y="239988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8"/>
            <p:cNvSpPr/>
            <p:nvPr/>
          </p:nvSpPr>
          <p:spPr>
            <a:xfrm>
              <a:off x="7259659" y="220623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8"/>
            <p:cNvSpPr/>
            <p:nvPr/>
          </p:nvSpPr>
          <p:spPr>
            <a:xfrm>
              <a:off x="7259659" y="2019510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8"/>
            <p:cNvSpPr/>
            <p:nvPr/>
          </p:nvSpPr>
          <p:spPr>
            <a:xfrm>
              <a:off x="7259659" y="182821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8"/>
            <p:cNvSpPr/>
            <p:nvPr/>
          </p:nvSpPr>
          <p:spPr>
            <a:xfrm>
              <a:off x="7259659" y="163691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/>
            <p:cNvSpPr/>
            <p:nvPr/>
          </p:nvSpPr>
          <p:spPr>
            <a:xfrm>
              <a:off x="7261902" y="1445679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4" name="object 8"/>
            <p:cNvSpPr/>
            <p:nvPr/>
          </p:nvSpPr>
          <p:spPr>
            <a:xfrm>
              <a:off x="7261902" y="1254444"/>
              <a:ext cx="309563" cy="33927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7604522" y="1949941"/>
              <a:ext cx="993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102.424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120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5164682" y="1554686"/>
            <a:ext cx="334436" cy="1938028"/>
            <a:chOff x="5164682" y="1554686"/>
            <a:chExt cx="334436" cy="1938028"/>
          </a:xfrm>
        </p:grpSpPr>
        <p:sp>
          <p:nvSpPr>
            <p:cNvPr id="53" name="Seta para Baixo 52"/>
            <p:cNvSpPr/>
            <p:nvPr/>
          </p:nvSpPr>
          <p:spPr>
            <a:xfrm rot="18072031">
              <a:off x="5119490" y="1599878"/>
              <a:ext cx="411731" cy="321348"/>
            </a:xfrm>
            <a:prstGeom prst="downArrow">
              <a:avLst>
                <a:gd name="adj1" fmla="val 50000"/>
                <a:gd name="adj2" fmla="val 347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Seta para Baixo 53"/>
            <p:cNvSpPr/>
            <p:nvPr/>
          </p:nvSpPr>
          <p:spPr>
            <a:xfrm rot="13678992">
              <a:off x="5132578" y="3126175"/>
              <a:ext cx="411731" cy="321348"/>
            </a:xfrm>
            <a:prstGeom prst="downArrow">
              <a:avLst>
                <a:gd name="adj1" fmla="val 50000"/>
                <a:gd name="adj2" fmla="val 347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5" name="Seta para Baixo 54"/>
          <p:cNvSpPr/>
          <p:nvPr/>
        </p:nvSpPr>
        <p:spPr>
          <a:xfrm rot="16200000">
            <a:off x="6826199" y="2118297"/>
            <a:ext cx="411731" cy="321348"/>
          </a:xfrm>
          <a:prstGeom prst="downArrow">
            <a:avLst>
              <a:gd name="adj1" fmla="val 50000"/>
              <a:gd name="adj2" fmla="val 3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/>
          <p:cNvGrpSpPr/>
          <p:nvPr/>
        </p:nvGrpSpPr>
        <p:grpSpPr>
          <a:xfrm>
            <a:off x="44179" y="559615"/>
            <a:ext cx="4110237" cy="779922"/>
            <a:chOff x="44179" y="559615"/>
            <a:chExt cx="4110237" cy="779922"/>
          </a:xfrm>
        </p:grpSpPr>
        <p:sp>
          <p:nvSpPr>
            <p:cNvPr id="2" name="Retângulo 1"/>
            <p:cNvSpPr/>
            <p:nvPr/>
          </p:nvSpPr>
          <p:spPr>
            <a:xfrm>
              <a:off x="380878" y="631651"/>
              <a:ext cx="377353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df_CEPS_ordem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df_CEPS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Localidade','CEP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Inicial','CEP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Final','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municipio_UF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sort_values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=['CEP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Inicial','CEP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Final'],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ascending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df_CEPS_ordem.rename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={"CEP Inicial" : "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CEP_Inicial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"},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df_CEPS_ordem.rename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={"CEP Final" : "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CEP_Final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"},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df_CEPS_ordem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7" name="Elipse 56"/>
            <p:cNvSpPr/>
            <p:nvPr/>
          </p:nvSpPr>
          <p:spPr>
            <a:xfrm>
              <a:off x="44179" y="559615"/>
              <a:ext cx="29252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Agrupar 60"/>
          <p:cNvGrpSpPr/>
          <p:nvPr/>
        </p:nvGrpSpPr>
        <p:grpSpPr>
          <a:xfrm>
            <a:off x="44100" y="1292944"/>
            <a:ext cx="4269174" cy="676409"/>
            <a:chOff x="44100" y="1292944"/>
            <a:chExt cx="4269174" cy="676409"/>
          </a:xfrm>
        </p:grpSpPr>
        <p:sp>
          <p:nvSpPr>
            <p:cNvPr id="4" name="Retângulo 3"/>
            <p:cNvSpPr/>
            <p:nvPr/>
          </p:nvSpPr>
          <p:spPr>
            <a:xfrm>
              <a:off x="146863" y="1507688"/>
              <a:ext cx="41664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Atualiza campo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municipio_UF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do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dataframe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df_OLIST pelo campo Localidade de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df_CEPS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pois são povoados, distritos e vilas e foram informados como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municipio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agora não foram localizados no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dataframe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df_PIB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8" name="Elipse 57"/>
            <p:cNvSpPr/>
            <p:nvPr/>
          </p:nvSpPr>
          <p:spPr>
            <a:xfrm>
              <a:off x="44100" y="1292944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62" name="Agrupar 61"/>
          <p:cNvGrpSpPr/>
          <p:nvPr/>
        </p:nvGrpSpPr>
        <p:grpSpPr>
          <a:xfrm>
            <a:off x="62157" y="2036310"/>
            <a:ext cx="4092259" cy="2114992"/>
            <a:chOff x="62157" y="2036310"/>
            <a:chExt cx="4092259" cy="2114992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68" y="2300567"/>
              <a:ext cx="3921548" cy="1850735"/>
            </a:xfrm>
            <a:prstGeom prst="rect">
              <a:avLst/>
            </a:prstGeom>
          </p:spPr>
        </p:pic>
        <p:sp>
          <p:nvSpPr>
            <p:cNvPr id="59" name="Elipse 58"/>
            <p:cNvSpPr/>
            <p:nvPr/>
          </p:nvSpPr>
          <p:spPr>
            <a:xfrm>
              <a:off x="62157" y="2036310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6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-30577"/>
            <a:ext cx="9144000" cy="535577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06255" y="84993"/>
            <a:ext cx="2900201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Introdução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401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1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3" y="130382"/>
            <a:ext cx="380700" cy="38070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Contextualização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6309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Comparativo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987185" y="1658616"/>
            <a:ext cx="2916591" cy="2729023"/>
          </a:xfrm>
          <a:prstGeom prst="roundRect">
            <a:avLst/>
          </a:prstGeom>
          <a:effectLst>
            <a:outerShdw blurRad="266700" dist="571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Loja própria e exclusiva da marca;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 mensalidade;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Personalizar o site;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Público limitado;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Concorrência;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 custos de infraestrutura, segurança e intermediadores de pagamentos.</a:t>
            </a:r>
            <a:endParaRPr lang="pt-B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Multiplicar 5"/>
          <p:cNvSpPr/>
          <p:nvPr/>
        </p:nvSpPr>
        <p:spPr>
          <a:xfrm>
            <a:off x="4097214" y="2426683"/>
            <a:ext cx="914400" cy="914400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266700" dist="1270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610156" y="1289284"/>
            <a:ext cx="1670650" cy="369332"/>
          </a:xfrm>
          <a:prstGeom prst="rect">
            <a:avLst/>
          </a:prstGeom>
        </p:spPr>
        <p:txBody>
          <a:bodyPr vert="horz" wrap="none" anchor="ctr">
            <a:spAutoFit/>
          </a:bodyPr>
          <a:lstStyle/>
          <a:p>
            <a:r>
              <a:rPr lang="pt-B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e-commerce</a:t>
            </a:r>
            <a:endParaRPr lang="pt-BR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5166463" y="1668893"/>
            <a:ext cx="2916591" cy="2729023"/>
          </a:xfrm>
          <a:prstGeom prst="roundRect">
            <a:avLst/>
          </a:prstGeom>
          <a:effectLst>
            <a:outerShdw blurRad="266700" dist="571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Funciona como shopping virtual;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 taxa administrativa;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Segui padrão p/ o site;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público p/ o negócio;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Concorrência;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 somente percentual sobre as vendas.</a:t>
            </a:r>
            <a:endParaRPr lang="pt-B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789433" y="1303125"/>
            <a:ext cx="1661032" cy="369332"/>
          </a:xfrm>
          <a:prstGeom prst="rect">
            <a:avLst/>
          </a:prstGeom>
        </p:spPr>
        <p:txBody>
          <a:bodyPr vert="horz" wrap="none" anchor="ctr">
            <a:spAutoFit/>
          </a:bodyPr>
          <a:lstStyle/>
          <a:p>
            <a:r>
              <a:rPr lang="pt-B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marketplace</a:t>
            </a:r>
            <a:endParaRPr lang="pt-BR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7538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10" grpId="0"/>
      <p:bldP spid="17" grpId="0" animBg="1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3814" y="25609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7389779" y="582732"/>
            <a:ext cx="1631355" cy="2731178"/>
            <a:chOff x="7062134" y="765746"/>
            <a:chExt cx="1602945" cy="2731178"/>
          </a:xfrm>
        </p:grpSpPr>
        <p:sp>
          <p:nvSpPr>
            <p:cNvPr id="15" name="object 8"/>
            <p:cNvSpPr/>
            <p:nvPr/>
          </p:nvSpPr>
          <p:spPr>
            <a:xfrm>
              <a:off x="7269720" y="315852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/>
            <p:cNvSpPr/>
            <p:nvPr/>
          </p:nvSpPr>
          <p:spPr>
            <a:xfrm>
              <a:off x="7269721" y="2971800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/>
            <p:cNvSpPr/>
            <p:nvPr/>
          </p:nvSpPr>
          <p:spPr>
            <a:xfrm>
              <a:off x="7264690" y="2785076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7062134" y="765746"/>
              <a:ext cx="1007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object 8"/>
            <p:cNvSpPr/>
            <p:nvPr/>
          </p:nvSpPr>
          <p:spPr>
            <a:xfrm>
              <a:off x="7259659" y="2593411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8"/>
            <p:cNvSpPr/>
            <p:nvPr/>
          </p:nvSpPr>
          <p:spPr>
            <a:xfrm>
              <a:off x="7259659" y="239988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7259659" y="220623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/>
            <p:cNvSpPr/>
            <p:nvPr/>
          </p:nvSpPr>
          <p:spPr>
            <a:xfrm>
              <a:off x="7259659" y="2019510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/>
            <p:cNvSpPr/>
            <p:nvPr/>
          </p:nvSpPr>
          <p:spPr>
            <a:xfrm>
              <a:off x="7259659" y="182821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8"/>
            <p:cNvSpPr/>
            <p:nvPr/>
          </p:nvSpPr>
          <p:spPr>
            <a:xfrm>
              <a:off x="7259659" y="163691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/>
            <p:cNvSpPr/>
            <p:nvPr/>
          </p:nvSpPr>
          <p:spPr>
            <a:xfrm>
              <a:off x="7261902" y="1445679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6" name="object 8"/>
            <p:cNvSpPr/>
            <p:nvPr/>
          </p:nvSpPr>
          <p:spPr>
            <a:xfrm>
              <a:off x="7261902" y="1254444"/>
              <a:ext cx="309563" cy="33927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671126" y="2001156"/>
              <a:ext cx="993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102.424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120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4183497" y="586901"/>
            <a:ext cx="1532862" cy="2647353"/>
            <a:chOff x="7059300" y="849571"/>
            <a:chExt cx="1565761" cy="2647353"/>
          </a:xfrm>
        </p:grpSpPr>
        <p:sp>
          <p:nvSpPr>
            <p:cNvPr id="30" name="object 8"/>
            <p:cNvSpPr/>
            <p:nvPr/>
          </p:nvSpPr>
          <p:spPr>
            <a:xfrm>
              <a:off x="7269720" y="315852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/>
            <p:cNvSpPr/>
            <p:nvPr/>
          </p:nvSpPr>
          <p:spPr>
            <a:xfrm>
              <a:off x="7269721" y="2971800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8"/>
            <p:cNvSpPr/>
            <p:nvPr/>
          </p:nvSpPr>
          <p:spPr>
            <a:xfrm>
              <a:off x="7264690" y="2785076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7059300" y="849571"/>
              <a:ext cx="1539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4" name="object 8"/>
            <p:cNvSpPr/>
            <p:nvPr/>
          </p:nvSpPr>
          <p:spPr>
            <a:xfrm>
              <a:off x="7259659" y="2593411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8"/>
            <p:cNvSpPr/>
            <p:nvPr/>
          </p:nvSpPr>
          <p:spPr>
            <a:xfrm>
              <a:off x="7259659" y="239988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8"/>
            <p:cNvSpPr/>
            <p:nvPr/>
          </p:nvSpPr>
          <p:spPr>
            <a:xfrm>
              <a:off x="7259659" y="220623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8"/>
            <p:cNvSpPr/>
            <p:nvPr/>
          </p:nvSpPr>
          <p:spPr>
            <a:xfrm>
              <a:off x="7259659" y="2019510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8"/>
            <p:cNvSpPr/>
            <p:nvPr/>
          </p:nvSpPr>
          <p:spPr>
            <a:xfrm>
              <a:off x="7259659" y="182821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8"/>
            <p:cNvSpPr/>
            <p:nvPr/>
          </p:nvSpPr>
          <p:spPr>
            <a:xfrm>
              <a:off x="7259659" y="163691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8"/>
            <p:cNvSpPr/>
            <p:nvPr/>
          </p:nvSpPr>
          <p:spPr>
            <a:xfrm>
              <a:off x="7261902" y="1445679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1" name="object 8"/>
            <p:cNvSpPr/>
            <p:nvPr/>
          </p:nvSpPr>
          <p:spPr>
            <a:xfrm>
              <a:off x="7261902" y="1254444"/>
              <a:ext cx="309563" cy="33927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7631108" y="2066805"/>
              <a:ext cx="993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45070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120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43" name="Seta para Baixo 42"/>
          <p:cNvSpPr/>
          <p:nvPr/>
        </p:nvSpPr>
        <p:spPr>
          <a:xfrm rot="5400000">
            <a:off x="7086267" y="2007395"/>
            <a:ext cx="411731" cy="321348"/>
          </a:xfrm>
          <a:prstGeom prst="downArrow">
            <a:avLst>
              <a:gd name="adj1" fmla="val 50000"/>
              <a:gd name="adj2" fmla="val 3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AutoShape 2" descr="data:image/png;base64,iVBORw0KGgoAAAANSUhEUgAAAYMAAAEkCAYAAADNfV1EAAAAOXRFWHRTb2Z0d2FyZQBNYXRwbG90bGliIHZlcnNpb24zLjUuMSwgaHR0cHM6Ly9tYXRwbG90bGliLm9yZy/YYfK9AAAACXBIWXMAAAsTAAALEwEAmpwYAAAZ8ElEQVR4nO3de5RlZX3m8e9DAwqOXJQedAHaqB0IGkQkgMKMBkdor7AcQIgKMUQyI0acmFE0jqiAQcfEiEtNUFDwEsTbAgVFAl7HQWguooAsO94AUVq56GiQi7/5Y79lH4qq7oI+VbvO5vtZq1ad/Z596vz26up6zt77vaSqkCQ9sG3QdwGSpP4ZBpIkw0CSZBhIkjAMJEnAhn0XcH9ttdVWtWzZsr7LkKSJcemll/68qpbO9NzEhsGyZctYuXJl32VI0sRI8qPZnvMykSTJMJAkGQaSJAwDSRKGgSQJw0CShGEgScIwkCRhGEiSmOARyPfXsmPOWbD3+uGJz1mw95Kk9eGZgSTJMJAkGQaSJAwDSRKGgSQJw0CShGEgScIwkCRhGEiSMAwkSRgGkiQMA0kShoEkCcNAkoRhIEnCMJAkYRhIkjAMJEkYBpIk7kMYJFmS5PIkn2vb2yf5ZpJVST6eZOPW/qC2vao9v2zkZ7yutV+bZL+R9hWtbVWSY8Z4fJKkObgvZwZHA9eMbL8NeGdVPQ64BTiitR8B3NLa39n2I8lOwCHA44EVwHtbwCwB3gM8C9gJOLTtK0laIHMKgyTbAs8BPtC2A+wDfLLtchpwQHu8f9umPf+Mtv/+wBlV9duq+gGwCti9fa2qqu9X1R3AGW1fSdICmeuZwT8CrwF+17YfDtxaVXe17euBbdrjbYDrANrzt7X9f98+7TWztd9LkiOTrEyycvXq1XMsXZK0LusMgyTPBW6qqksXoJ61qqqTq2q3qtpt6dKlfZcjSYOx4Rz22Qt4fpJnAw8GNgPeBWyRZMP26X9b4Ia2/w3AdsD1STYENgd+MdI+ZfQ1s7VLkhbAOs8Mqup1VbVtVS2juwF8YVW9CPgScGDb7XDgrPb47LZNe/7CqqrWfkjrbbQ9sBy4GLgEWN56J23c3uPssRydJGlO5nJmMJvXAmckOR64HDiltZ8CfDjJKuBmuj/uVNVVSc4ErgbuAo6qqrsBkrwCOA9YApxaVVetR12SpPvoPoVBVX0Z+HJ7/H26nkDT97kdOGiW158AnDBD+7nAufelFknS+DgCWZJkGEiSDANJEoaBJAnDQJKEYSBJwjCQJGEYSJIwDCRJGAaSJAwDSRKGgSQJw0CShGEgScIwkCRhGEiSMAwkSRgGkiQMA0kShoEkCcNAkoRhIEnCMJAkYRhIkjAMJEkYBpIkDANJEoaBJAnDQJKEYSBJwjCQJGEYSJIwDCRJGAaSJAwDSRKGgSQJw0CSxBzCIMmDk1yc5FtJrkry5ta+fZJvJlmV5ONJNm7tD2rbq9rzy0Z+1uta+7VJ9htpX9HaViU5Zh6OU5K0FnM5M/gtsE9VPRHYBViRZE/gbcA7q+pxwC3AEW3/I4BbWvs7234k2Qk4BHg8sAJ4b5IlSZYA7wGeBewEHNr2lSQtkHWGQXX+X9vcqH0VsA/wydZ+GnBAe7x/26Y9/4wkae1nVNVvq+oHwCpg9/a1qqq+X1V3AGe0fSVJC2RO9wzaJ/grgJuA84F/A26tqrvaLtcD27TH2wDXAbTnbwMePto+7TWztc9Ux5FJViZZuXr16rmULkmagzmFQVXdXVW7ANvSfZLfcT6LWksdJ1fVblW129KlS/soQZIG6T71JqqqW4EvAU8BtkiyYXtqW+CG9vgGYDuA9vzmwC9G26e9ZrZ2SdICmUtvoqVJtmiPNwGeCVxDFwoHtt0OB85qj89u27TnL6yqau2HtN5G2wPLgYuBS4DlrXfSxnQ3mc8ew7FJkuZow3XvwiOB01qvnw2AM6vqc0muBs5IcjxwOXBK2/8U4MNJVgE30/1xp6quSnImcDVwF3BUVd0NkOQVwHnAEuDUqrpqbEcoSVqndYZBVV0JPGmG9u/T3T+Y3n47cNAsP+sE4IQZ2s8Fzp1DvZKkeeAIZEmSYSBJMgwkSRgGkiQMA0kShoEkCcNAkoRhIEnCMJAkYRhIkjAMJEkYBpIkDANJEoaBJAnDQJKEYSBJwjCQJGEYSJIwDCRJGAaSJAwDSRKGgSQJw0CShGEgScIwkCRhGEiSMAwkSRgGkiQMA0kShoEkCcNAkoRhIEnCMJAkYRhIkjAMJEkYBpIkDANJEnMIgyTbJflSkquTXJXk6Nb+sCTnJ/le+75la0+Sk5KsSnJlkl1Hftbhbf/vJTl8pP3JSb7dXnNSkszHwUqSZjaXM4O7gFdX1U7AnsBRSXYCjgEuqKrlwAVtG+BZwPL2dSTwPujCAzgW2APYHTh2KkDaPi8bed2K9T80SdJcrTMMqurGqrqsPf4VcA2wDbA/cFrb7TTggPZ4f+D06lwEbJHkkcB+wPlVdXNV3QKcD6xoz21WVRdVVQGnj/wsSdICuE/3DJIsA54EfBPYuqpubE/9FNi6Pd4GuG7kZde3trW1Xz9D+0zvf2SSlUlWrl69+r6ULklaizmHQZL/AHwKeFVV/XL0ufaJvsZc271U1clVtVtV7bZ06dL5fjtJesCYUxgk2YguCD5aVZ9uzT9rl3ho329q7TcA2428fNvWtrb2bWdolyQtkLn0JgpwCnBNVf3DyFNnA1M9gg4HzhppP6z1KtoTuK1dTjoP2DfJlu3G8b7Aee25XybZs73XYSM/S5K0ADacwz57AS8Bvp3kitb2euBE4MwkRwA/Ag5uz50LPBtYBfwGeClAVd2c5DjgkrbfW6rq5vb45cCHgE2Az7cvSdICWWcYVNXXgdn6/T9jhv0LOGqWn3UqcOoM7SuBJ6yrFknS/HAEsiTJMJAkGQaSJAwDSRKGgSQJw0CShGEgScIwkCRhGEiSMAwkSRgGkiQMA0kShoEkCcNAkoRhIEnCMJAkYRhIkjAMJEkYBpIkDANJEoaBJAnDQJKEYSBJwjCQJGEYSJIwDCRJGAaSJAwDSRKGgSQJw0CShGEgScIwkCRhGEiSMAwkSRgGkiQMA0kShoEkiTmEQZJTk9yU5DsjbQ9Lcn6S77XvW7b2JDkpyaokVybZdeQ1h7f9v5fk8JH2Jyf5dnvNSUky7oOUJK3dXM4MPgSsmNZ2DHBBVS0HLmjbAM8ClrevI4H3QRcewLHAHsDuwLFTAdL2ednI66a/lyRpnq0zDKrqq8DN05r3B05rj08DDhhpP706FwFbJHkksB9wflXdXFW3AOcDK9pzm1XVRVVVwOkjP0uStEDu7z2Dravqxvb4p8DW7fE2wHUj+13f2tbWfv0M7TNKcmSSlUlWrl69+n6WLkmabr1vILdP9DWGWubyXidX1W5VtdvSpUsX4i0l6QHh/obBz9olHtr3m1r7DcB2I/tt29rW1r7tDO2SpAV0f8PgbGCqR9DhwFkj7Ye1XkV7Are1y0nnAfsm2bLdON4XOK8998ske7ZeRIeN/CxJ0gLZcF07JPkX4OnAVkmup+sVdCJwZpIjgB8BB7fdzwWeDawCfgO8FKCqbk5yHHBJ2+8tVTV1U/rldD2WNgE+374kSQtonWFQVYfO8tQzZti3gKNm+TmnAqfO0L4SeMK66pAkzR9HIEuSDANJkmEgScIwkCRhGEiSMAwkSRgGkiQMA0kShoEkCcNAkoRhIEnCMJAkYRhIkjAMJEkYBpIkDANJEoaBJAnDQJKEYSBJwjCQJGEYSJIwDCRJGAaSJAwDSRKGgSQJw0CShGEgScIwkCRhGEiSMAwkSRgGkiQMA0kShoEkCcNAkoRhIEnCMJAkYRhIkoAN+y5gSpIVwLuAJcAHqurEnkuaOMuOOWdB3++HJz5nQd9P0vxZFGcGSZYA7wGeBewEHJpkp36rkqQHjsVyZrA7sKqqvg+Q5Axgf+DqXqvSojL0Mx+Pb7w8c71vUlV910CSA4EVVfUXbfslwB5V9Ypp+x0JHNk2dwCuXaAStwJ+vkDv1QePb7J5fJNroY/t0VW1dKYnFsuZwZxU1cnAyQv9vklWVtVuC/2+C8Xjm2we3+RaTMe2KO4ZADcA241sb9vaJEkLYLGEwSXA8iTbJ9kYOAQ4u+eaJOkBY1FcJqqqu5K8AjiPrmvpqVV1Vc9ljVrwS1MLzOObbB7f5Fo0x7YobiBLkvq1WC4TSZJ6ZBhIkgwDSZJhIElikfQmWkySfBaY9a56VT1/AcsZuyTvZu3H98oFLEf3QZKHre35qrp5oWqZLw+EY1ysDIN7e0f7/gLgEcBH2vahwM96qWi8Vrbve9FNCvjxtn0QA5oLKsmvuHfo3UZ3/K+emgdrwlxKd0wBHgXc0h5vAfwY2L63ysZnsMc4y+/k71XVZgtYzr3YtXQWMw0TX0xDx9dXkouAvavqrra9EfC1qtqz38rGI8lxwPXAx+j+mBwCPBa4DPjvVfX0/qpbP0neD3ymqs5t288CDqiqv+y3svEZ8jG2380bgQ/T/W6+CHhkVb2x17oMg5kluQZ4zshMqtsD51bVH/Zb2XgkuRZ4ytRpd5ItgYuqaod+KxuPJN+qqidOa7uiqnaZ6blJkuTbVfVH62qbZEM+xll+N3v/nfQy0ez+B/DlJN+nS+9HAxP/qWTEicDlSb5Ed3z/GXhTrxWN12+SHAx8sm0fCNzeHk/6J6CfJHkDay5hvgj4SY/1zIchH+Ovk7wIOIPud/FQ4Nf9luSZwVoleRCwY9v8blX9ts96xi3JI4A92uY3q+qnfdYzTkkeQ7dy3lPo/sNdRBfwNwBPrqqv91jeemk3WY+lC/ACvgq8ZUg3V4d8jEmW0f1u7kV3bP8HeFVV/bDHsgyD2STZFPhruvm/X5ZkObBDVX2u59LGIsnUtcrHVNVbkjwKeERVXdxzaZqjJA+pqt4/Uc6nB8IxLhaOM5jdB4E76D5ZQveJ8vj+yhm799Id26Ft+1d0S48OQpKlSV6f5OQkp0599V3XOCR5apKrgWva9hOTvLfnssZqyMeY5A+SXJDkO21753ZJrFeGweweW1VvB+4EqKrf0F1bH4o9quoo2nX0qroF2LjfksbqLGBz4F+Bc0a+huCdwH7ALwCq6lt0l1OGZMjH+H7gdaz523IlXW+3XnkDeXZ3JNmEdrMxyWOBId0zuDPJEtYc31Lgd/2WNFabVtVr+y5ivlTVdd2Vvt+7u69a5suAj3HTqrp42rHd1VcxUzwzmN2xwBeA7ZJ8FLgAeE2/JY3VScBngK2TnAB8HXhrvyWN1eeSPLvvIubJdUmeClSSjZL8De1yyoAM+Rh/3j5cTn0QO5Bu3EGvvIE8gyQb0HVFvADYk+7y0EVVNahFuZPsCDyjbV5YVUP5zzY12vMhdGdzd9L9G1bfozzHIclWdL1R/gvdcX0ROLqqftFrYWM05GNsPd1OBp5KN8L6B8CLqupHvdZlGMxsSKONZ5NkV2BvWve2qrqs55KkwUuypKruTvIQYIOq+lXfNYFhMKskJwI/p5u75/dd24bQzxkgyRvp5iP6FN0nrwOAT1TVRPeYSrJjVX23Bd29THLgPZAmGUxyGt2ZwK1te0vg76vqz3stbAyS/JjuEvTH6c7IF8UfYcNgFkl+MENzVdVjFryYedCmo3hiVd3etjcBrpj06SiSnFxVR7aR1dNVVe2z4EWNSZLD1/Z8VZ22ULXMtySXV9WT1tU2idoYpufS9SDaFfgccEbfAyHtTTSLqprY2RHn6CfAg1kzRcOD6MZSTLSqOrJ9/5O+axm36X/sk2zaujwP0QZJtmxdnqdGJA/i71X7NzsTOLOd8bwL+AqwpM+67E00iySbJnlDkpPb9vIkz+27rjG6DbgqyYeSfBD4DnBrkpOSnNRzbestyUFJHtoevyHJp5NM/KdKgCRPaQOyvtu2BzMga8TfA/83yXFJjge+Aby955rGJsnT2r/ZpXQfyg7uuSQvE80mycfp/qEOq6ontFO7b1TVLv1WNh5Dv+SQ5Mqq2jnJ3nQjx/838Maq2mMdL130knyTrrfb2VOXTZJ8p6qe0G9l45VkJ2Dqst6FVTWI9TaS/BC4nO7s4OzFMt3GIE675sljq+qFSQ6F7tQu00aJTLKqOi3JxnQT8RVwbVXd0XNZ4zQ1QOk5wMlVdU77hDkIQx2QlWSzqvpluyz0U7r1KKaee9hAOnDsXFW/7LuI6QyD2Q16BHIbkPXPwL/R9SbaPslfVtXn+61sbG5I8s/AM4G3tRloh3JZ9B4DsoCjGc6ArI/R3VwdXfFsSgFD6MCxWesttVfb/hpdz6nre6zJy0SzSbIv8Ld0S0N+ke4f7s+q6st91jUuSb4LPLeqVrXtxwLnVNWOa3/lZGiX9VYA366q7yV5JPBHVfXFnktbb0MekPVAkOR8utD7cGt6Md2gs2f2V5VhsFZJHs5ARyAnuaSq/nhkO8DFo22TrIXb9VX12yRPB3YGTp/qt67FL8nzWTM53ZcHNH38FdPvPc7UttCGcto8dkk+C+xL+yUcUhA0K5Ocm+TP2s3kzwKXJHlBkhf0XdwYfAq4O8nj6Ib+b8fI9edJluS0JFuMbG+ZgUzPPaUN+jwauLp9HZ1kKHNn/SLJi5MsaV8vps3O2ifPDGaR5GnAC+luQF5Ct0Td56YGaU261p10NjXpIz2TXFZVuyZ5DfDvVfXuAQ1aGuyArClJrgR2qarfte0lwOVVtXO/la2/JI8G3s2aVfi+Abyyqn7cZ13eQJ5FVX0F+Er7JdwHeBlwKjDxE50BVNVL+65hnt3ZeoIdBjyvtW3UYz3jNNgBWdNsAUz1Htq8xzrGpv09eWtVPb/vWqYb4i/Q2LTeRM+jO0PYFZjovvcASV5TVW+fbZ6bAc1v81LgvwEnVNUPkmzPmht2k25qQNYn6O5nHQic0G9JY/d3wOVtWpHQ3Ts4pt+S1l+boO7RSTZebF25vUw0iyRnAruzZkKpr0ydsk6yJM+rqs/ONuhs0gebjWph/qiqurbvWsYtyeOBqSk3BjMga1TrATbVoeHiqvppn/WMS5LTgT8Ezuaek2D+Q29FYRjMKsl+wL9W1SAG8zzQJHke8A5g46raPskuwFsW4+n5/dEuN2zNyNl939ecx6l14PgYi2iE7rgkOXam9qp680LXMsowmCbJPlV14Ww9aqrq0wtd03xI8gfA3wDLuOcflImd1XNUkkvp7vV8eWhTNiT5K7qV+H5GN/J4auGeib+5OmXoHTigG21N9++2KNYz8J7BvT0NuJA1Nx1HFTCIMAA+AfwT8AEGMpXBNHdW1W3TpmyY+Mt8zdHADkMeZDbkDhxJdgM+CExNpHgb8OdVdWmfdRkG01TVse370Hvb3FVV7+u7iHl0VZI/BZYkWQ68kq4L3xBcRzfr7KANsQNHcyrw8qr6GkCbTPGDdAMje+NlommS/PXanu/7Js/6at0QofvjeBPwGUbmXBrIRGBT01H8Ld3AQYDzgOOHcJkhySnADsA53PPfbqJ/N0cNtQMHzDpO5LKqmnF1voViGEwz282dKX3f5Flf6VZwm2kCsO7BQFZyG7LFegNynIbcgSPJPwKbAP9C93/vhXSLTH0E+lua1TB4gEpyMPCFNl3w/6I7DT+ur1/EcWuTgR1U91xD94yq2q/XwjRnbWbWZdyzg8PpvRU0Jpl5SdYp1VcnDu8ZzKL1tnkfsHVb3GZn4Pk14QvGj3hDVZ3ZrlfuQ9cN833AxC/+0mw1OildVd2S5D/2WM/YJFkKvAZ4PN0qWcBweoIBJPkw8FjgCtZ0cChg4sOgFumSrE5UN7v3A68D7gSoqivpFrAeitHFX95fVecAG/dYz7j9LsmjpjbafDBDOQ3+KN2Sl9sDbwZ+SNf9ckh2A/aqqpdX1V+1r0GMjk/y8HTLy16W5NIk72ozJPfKMJjdplV18bS2u3qpZH5MLf7yQuDcDGvxF+huHn89yYeTfAT4Kl24D8HDq+oUuu6zX2mTCg7mrKD5DvCIvouYJ2cAq4H/SjeVyGq6m+S98jLR7H7e5sSfWunsQODGfksaq4PpFn95R1Xd2ob+/8+eaxqbqvpCkl3p1qMAeNWApiG/s32/MclzgJ8AD1vL/pNoK+DqJBdzzx5TQxhB/siqOm5k+/gkL+ytmsYwmN1RdPPg75jkBuAHwIv6LWl8quo3jAygq6obGVbYATyVNYujAAxicRS6Px6bA6+mmwp5M+BVvVY0fm/qu4B59MUkhwBntu0D6bo+98reRNPMMM5gE7rLJ7+GYfXlHrK2OMof011fBzgUuKSqXt9fVeORbv3co0d6Sj2M7gxvotegeKBI8ivgIay5b7eENRPWVVX1MsraM4N7e2j7vgPdH5Oz6PrkvwSYfg9Bi9ezuefiKKcBlwMTHwbAztN6St2cZBAL2yT5elXt3f5gjn5SnZp/aeKno6iqh7YAX849e4N9pb+qDIN7mRq4k+SrwK5Tk0gleRPdiE9Nji0Y2OIozWAXt6mqvdv3h65r30mV5C/o5pfalq7r7J50U6U8o8eyhvELNE+2BkYXn7ijtWkyvJUBLo7SjC5uA3AQw1vcZsiOprvqcFFV/UmSHel+X3tlGMzudODiJJ9p2wcAH+qtGs1Zkg3oZijdkzWLo7x2KIujVNXpSVaypjvpC4a4uM2A3V5VtychyYOq6rtJdui7KG8gr0Xrmvif2uZXq+ryPuvR3CVZWVW79V2HNF37gPlSuh5g+wC3ABtV1bN7rcsw0BC13kQ/pxvMM7q04CBmZdUwtEV8NqebJ6zXNZENAw3SyOys9+CsrNLMDAMNUlsY5eXA3nSh8DXgn6rq33stTFqkDAMNUlsc5ZesGXT2p8DmVXVwf1VJi5dhoEFKcnVV7bSuNkmdIc1SKY26LMnUJHUk2QNY2WM90qLmmYEGKck1dFOK/Lg1PQq4lm4a8qqqXhcflxYbw0CD1BazmVVV/WihapEmgWEgSfKegSTJMJAkYRhIkjAMJEnA/wdKqPHezCCOm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" name="AutoShape 4" descr="data:image/png;base64,iVBORw0KGgoAAAANSUhEUgAAAYMAAAEkCAYAAADNfV1EAAAAOXRFWHRTb2Z0d2FyZQBNYXRwbG90bGliIHZlcnNpb24zLjUuMSwgaHR0cHM6Ly9tYXRwbG90bGliLm9yZy/YYfK9AAAACXBIWXMAAAsTAAALEwEAmpwYAAAZ8ElEQVR4nO3de5RlZX3m8e9DAwqOXJQedAHaqB0IGkQkgMKMBkdor7AcQIgKMUQyI0acmFE0jqiAQcfEiEtNUFDwEsTbAgVFAl7HQWguooAsO94AUVq56GiQi7/5Y79lH4qq7oI+VbvO5vtZq1ad/Z596vz26up6zt77vaSqkCQ9sG3QdwGSpP4ZBpIkw0CSZBhIkjAMJEnAhn0XcH9ttdVWtWzZsr7LkKSJcemll/68qpbO9NzEhsGyZctYuXJl32VI0sRI8qPZnvMykSTJMJAkGQaSJAwDSRKGgSQJw0CShGEgScIwkCRhGEiSmOARyPfXsmPOWbD3+uGJz1mw95Kk9eGZgSTJMJAkGQaSJAwDSRKGgSQJw0CShGEgScIwkCRhGEiSMAwkSRgGkiQMA0kShoEkCcNAkoRhIEnCMJAkYRhIkjAMJEkYBpIk7kMYJFmS5PIkn2vb2yf5ZpJVST6eZOPW/qC2vao9v2zkZ7yutV+bZL+R9hWtbVWSY8Z4fJKkObgvZwZHA9eMbL8NeGdVPQ64BTiitR8B3NLa39n2I8lOwCHA44EVwHtbwCwB3gM8C9gJOLTtK0laIHMKgyTbAs8BPtC2A+wDfLLtchpwQHu8f9umPf+Mtv/+wBlV9duq+gGwCti9fa2qqu9X1R3AGW1fSdICmeuZwT8CrwF+17YfDtxaVXe17euBbdrjbYDrANrzt7X9f98+7TWztd9LkiOTrEyycvXq1XMsXZK0LusMgyTPBW6qqksXoJ61qqqTq2q3qtpt6dKlfZcjSYOx4Rz22Qt4fpJnAw8GNgPeBWyRZMP26X9b4Ia2/w3AdsD1STYENgd+MdI+ZfQ1s7VLkhbAOs8Mqup1VbVtVS2juwF8YVW9CPgScGDb7XDgrPb47LZNe/7CqqrWfkjrbbQ9sBy4GLgEWN56J23c3uPssRydJGlO5nJmMJvXAmckOR64HDiltZ8CfDjJKuBmuj/uVNVVSc4ErgbuAo6qqrsBkrwCOA9YApxaVVetR12SpPvoPoVBVX0Z+HJ7/H26nkDT97kdOGiW158AnDBD+7nAufelFknS+DgCWZJkGEiSDANJEoaBJAnDQJKEYSBJwjCQJGEYSJIwDCRJGAaSJAwDSRKGgSQJw0CShGEgScIwkCRhGEiSMAwkSRgGkiQMA0kShoEkCcNAkoRhIEnCMJAkYRhIkjAMJEkYBpIkDANJEoaBJAnDQJKEYSBJwjCQJGEYSJIwDCRJGAaSJAwDSRKGgSQJw0CSxBzCIMmDk1yc5FtJrkry5ta+fZJvJlmV5ONJNm7tD2rbq9rzy0Z+1uta+7VJ9htpX9HaViU5Zh6OU5K0FnM5M/gtsE9VPRHYBViRZE/gbcA7q+pxwC3AEW3/I4BbWvs7234k2Qk4BHg8sAJ4b5IlSZYA7wGeBewEHNr2lSQtkHWGQXX+X9vcqH0VsA/wydZ+GnBAe7x/26Y9/4wkae1nVNVvq+oHwCpg9/a1qqq+X1V3AGe0fSVJC2RO9wzaJ/grgJuA84F/A26tqrvaLtcD27TH2wDXAbTnbwMePto+7TWztc9Ux5FJViZZuXr16rmULkmagzmFQVXdXVW7ANvSfZLfcT6LWksdJ1fVblW129KlS/soQZIG6T71JqqqW4EvAU8BtkiyYXtqW+CG9vgGYDuA9vzmwC9G26e9ZrZ2SdICmUtvoqVJtmiPNwGeCVxDFwoHtt0OB85qj89u27TnL6yqau2HtN5G2wPLgYuBS4DlrXfSxnQ3mc8ew7FJkuZow3XvwiOB01qvnw2AM6vqc0muBs5IcjxwOXBK2/8U4MNJVgE30/1xp6quSnImcDVwF3BUVd0NkOQVwHnAEuDUqrpqbEcoSVqndYZBVV0JPGmG9u/T3T+Y3n47cNAsP+sE4IQZ2s8Fzp1DvZKkeeAIZEmSYSBJMgwkSRgGkiQMA0kShoEkCcNAkoRhIEnCMJAkYRhIkjAMJEkYBpIkDANJEoaBJAnDQJKEYSBJwjCQJGEYSJIwDCRJGAaSJAwDSRKGgSQJw0CShGEgScIwkCRhGEiSMAwkSRgGkiQMA0kShoEkCcNAkoRhIEnCMJAkYRhIkjAMJEkYBpIkDANJEnMIgyTbJflSkquTXJXk6Nb+sCTnJ/le+75la0+Sk5KsSnJlkl1Hftbhbf/vJTl8pP3JSb7dXnNSkszHwUqSZjaXM4O7gFdX1U7AnsBRSXYCjgEuqKrlwAVtG+BZwPL2dSTwPujCAzgW2APYHTh2KkDaPi8bed2K9T80SdJcrTMMqurGqrqsPf4VcA2wDbA/cFrb7TTggPZ4f+D06lwEbJHkkcB+wPlVdXNV3QKcD6xoz21WVRdVVQGnj/wsSdICuE/3DJIsA54EfBPYuqpubE/9FNi6Pd4GuG7kZde3trW1Xz9D+0zvf2SSlUlWrl69+r6ULklaizmHQZL/AHwKeFVV/XL0ufaJvsZc271U1clVtVtV7bZ06dL5fjtJesCYUxgk2YguCD5aVZ9uzT9rl3ho329q7TcA2428fNvWtrb2bWdolyQtkLn0JgpwCnBNVf3DyFNnA1M9gg4HzhppP6z1KtoTuK1dTjoP2DfJlu3G8b7Aee25XybZs73XYSM/S5K0ADacwz57AS8Bvp3kitb2euBE4MwkRwA/Ag5uz50LPBtYBfwGeClAVd2c5DjgkrbfW6rq5vb45cCHgE2Az7cvSdICWWcYVNXXgdn6/T9jhv0LOGqWn3UqcOoM7SuBJ6yrFknS/HAEsiTJMJAkGQaSJAwDSRKGgSQJw0CShGEgScIwkCRhGEiSMAwkSRgGkiQMA0kShoEkCcNAkoRhIEnCMJAkYRhIkjAMJEkYBpIkDANJEoaBJAnDQJKEYSBJwjCQJGEYSJIwDCRJGAaSJAwDSRKGgSQJw0CShGEgScIwkCRhGEiSMAwkSRgGkiQMA0kShoEkiTmEQZJTk9yU5DsjbQ9Lcn6S77XvW7b2JDkpyaokVybZdeQ1h7f9v5fk8JH2Jyf5dnvNSUky7oOUJK3dXM4MPgSsmNZ2DHBBVS0HLmjbAM8ClrevI4H3QRcewLHAHsDuwLFTAdL2ednI66a/lyRpnq0zDKrqq8DN05r3B05rj08DDhhpP706FwFbJHkksB9wflXdXFW3AOcDK9pzm1XVRVVVwOkjP0uStEDu7z2Dravqxvb4p8DW7fE2wHUj+13f2tbWfv0M7TNKcmSSlUlWrl69+n6WLkmabr1vILdP9DWGWubyXidX1W5VtdvSpUsX4i0l6QHh/obBz9olHtr3m1r7DcB2I/tt29rW1r7tDO2SpAV0f8PgbGCqR9DhwFkj7Ye1XkV7Are1y0nnAfsm2bLdON4XOK8998ske7ZeRIeN/CxJ0gLZcF07JPkX4OnAVkmup+sVdCJwZpIjgB8BB7fdzwWeDawCfgO8FKCqbk5yHHBJ2+8tVTV1U/rldD2WNgE+374kSQtonWFQVYfO8tQzZti3gKNm+TmnAqfO0L4SeMK66pAkzR9HIEuSDANJkmEgScIwkCRhGEiSMAwkSRgGkiQMA0kShoEkCcNAkoRhIEnCMJAkYRhIkjAMJEkYBpIkDANJEoaBJAnDQJKEYSBJwjCQJGEYSJIwDCRJGAaSJAwDSRKGgSQJw0CShGEgScIwkCRhGEiSMAwkSRgGkiQMA0kShoEkCcNAkoRhIEnCMJAkYRhIkoAN+y5gSpIVwLuAJcAHqurEnkuaOMuOOWdB3++HJz5nQd9P0vxZFGcGSZYA7wGeBewEHJpkp36rkqQHjsVyZrA7sKqqvg+Q5Axgf+DqXqvSojL0Mx+Pb7w8c71vUlV910CSA4EVVfUXbfslwB5V9Ypp+x0JHNk2dwCuXaAStwJ+vkDv1QePb7J5fJNroY/t0VW1dKYnFsuZwZxU1cnAyQv9vklWVtVuC/2+C8Xjm2we3+RaTMe2KO4ZADcA241sb9vaJEkLYLGEwSXA8iTbJ9kYOAQ4u+eaJOkBY1FcJqqqu5K8AjiPrmvpqVV1Vc9ljVrwS1MLzOObbB7f5Fo0x7YobiBLkvq1WC4TSZJ6ZBhIkgwDSZJhIElikfQmWkySfBaY9a56VT1/AcsZuyTvZu3H98oFLEf3QZKHre35qrp5oWqZLw+EY1ysDIN7e0f7/gLgEcBH2vahwM96qWi8Vrbve9FNCvjxtn0QA5oLKsmvuHfo3UZ3/K+emgdrwlxKd0wBHgXc0h5vAfwY2L63ysZnsMc4y+/k71XVZgtYzr3YtXQWMw0TX0xDx9dXkouAvavqrra9EfC1qtqz38rGI8lxwPXAx+j+mBwCPBa4DPjvVfX0/qpbP0neD3ymqs5t288CDqiqv+y3svEZ8jG2380bgQ/T/W6+CHhkVb2x17oMg5kluQZ4zshMqtsD51bVH/Zb2XgkuRZ4ytRpd5ItgYuqaod+KxuPJN+qqidOa7uiqnaZ6blJkuTbVfVH62qbZEM+xll+N3v/nfQy0ez+B/DlJN+nS+9HAxP/qWTEicDlSb5Ed3z/GXhTrxWN12+SHAx8sm0fCNzeHk/6J6CfJHkDay5hvgj4SY/1zIchH+Ovk7wIOIPud/FQ4Nf9luSZwVoleRCwY9v8blX9ts96xi3JI4A92uY3q+qnfdYzTkkeQ7dy3lPo/sNdRBfwNwBPrqqv91jeemk3WY+lC/ACvgq8ZUg3V4d8jEmW0f1u7kV3bP8HeFVV/bDHsgyD2STZFPhruvm/X5ZkObBDVX2u59LGIsnUtcrHVNVbkjwKeERVXdxzaZqjJA+pqt4/Uc6nB8IxLhaOM5jdB4E76D5ZQveJ8vj+yhm799Id26Ft+1d0S48OQpKlSV6f5OQkp0599V3XOCR5apKrgWva9hOTvLfnssZqyMeY5A+SXJDkO21753ZJrFeGweweW1VvB+4EqKrf0F1bH4o9quoo2nX0qroF2LjfksbqLGBz4F+Bc0a+huCdwH7ALwCq6lt0l1OGZMjH+H7gdaz523IlXW+3XnkDeXZ3JNmEdrMxyWOBId0zuDPJEtYc31Lgd/2WNFabVtVr+y5ivlTVdd2Vvt+7u69a5suAj3HTqrp42rHd1VcxUzwzmN2xwBeA7ZJ8FLgAeE2/JY3VScBngK2TnAB8HXhrvyWN1eeSPLvvIubJdUmeClSSjZL8De1yyoAM+Rh/3j5cTn0QO5Bu3EGvvIE8gyQb0HVFvADYk+7y0EVVNahFuZPsCDyjbV5YVUP5zzY12vMhdGdzd9L9G1bfozzHIclWdL1R/gvdcX0ROLqqftFrYWM05GNsPd1OBp5KN8L6B8CLqupHvdZlGMxsSKONZ5NkV2BvWve2qrqs55KkwUuypKruTvIQYIOq+lXfNYFhMKskJwI/p5u75/dd24bQzxkgyRvp5iP6FN0nrwOAT1TVRPeYSrJjVX23Bd29THLgPZAmGUxyGt2ZwK1te0vg76vqz3stbAyS/JjuEvTH6c7IF8UfYcNgFkl+MENzVdVjFryYedCmo3hiVd3etjcBrpj06SiSnFxVR7aR1dNVVe2z4EWNSZLD1/Z8VZ22ULXMtySXV9WT1tU2idoYpufS9SDaFfgccEbfAyHtTTSLqprY2RHn6CfAg1kzRcOD6MZSTLSqOrJ9/5O+axm36X/sk2zaujwP0QZJtmxdnqdGJA/i71X7NzsTOLOd8bwL+AqwpM+67E00iySbJnlDkpPb9vIkz+27rjG6DbgqyYeSfBD4DnBrkpOSnNRzbestyUFJHtoevyHJp5NM/KdKgCRPaQOyvtu2BzMga8TfA/83yXFJjge+Aby955rGJsnT2r/ZpXQfyg7uuSQvE80mycfp/qEOq6ontFO7b1TVLv1WNh5Dv+SQ5Mqq2jnJ3nQjx/838Maq2mMdL130knyTrrfb2VOXTZJ8p6qe0G9l45VkJ2Dqst6FVTWI9TaS/BC4nO7s4OzFMt3GIE675sljq+qFSQ6F7tQu00aJTLKqOi3JxnQT8RVwbVXd0XNZ4zQ1QOk5wMlVdU77hDkIQx2QlWSzqvpluyz0U7r1KKaee9hAOnDsXFW/7LuI6QyD2Q16BHIbkPXPwL/R9SbaPslfVtXn+61sbG5I8s/AM4G3tRloh3JZ9B4DsoCjGc6ArI/R3VwdXfFsSgFD6MCxWesttVfb/hpdz6nre6zJy0SzSbIv8Ld0S0N+ke4f7s+q6st91jUuSb4LPLeqVrXtxwLnVNWOa3/lZGiX9VYA366q7yV5JPBHVfXFnktbb0MekPVAkOR8utD7cGt6Md2gs2f2V5VhsFZJHs5ARyAnuaSq/nhkO8DFo22TrIXb9VX12yRPB3YGTp/qt67FL8nzWTM53ZcHNH38FdPvPc7UttCGcto8dkk+C+xL+yUcUhA0K5Ocm+TP2s3kzwKXJHlBkhf0XdwYfAq4O8nj6Ib+b8fI9edJluS0JFuMbG+ZgUzPPaUN+jwauLp9HZ1kKHNn/SLJi5MsaV8vps3O2ifPDGaR5GnAC+luQF5Ct0Td56YGaU261p10NjXpIz2TXFZVuyZ5DfDvVfXuAQ1aGuyArClJrgR2qarfte0lwOVVtXO/la2/JI8G3s2aVfi+Abyyqn7cZ13eQJ5FVX0F+Er7JdwHeBlwKjDxE50BVNVL+65hnt3ZeoIdBjyvtW3UYz3jNNgBWdNsAUz1Htq8xzrGpv09eWtVPb/vWqYb4i/Q2LTeRM+jO0PYFZjovvcASV5TVW+fbZ6bAc1v81LgvwEnVNUPkmzPmht2k25qQNYn6O5nHQic0G9JY/d3wOVtWpHQ3Ts4pt+S1l+boO7RSTZebF25vUw0iyRnAruzZkKpr0ydsk6yJM+rqs/ONuhs0gebjWph/qiqurbvWsYtyeOBqSk3BjMga1TrATbVoeHiqvppn/WMS5LTgT8Ezuaek2D+Q29FYRjMKsl+wL9W1SAG8zzQJHke8A5g46raPskuwFsW4+n5/dEuN2zNyNl939ecx6l14PgYi2iE7rgkOXam9qp680LXMsowmCbJPlV14Ww9aqrq0wtd03xI8gfA3wDLuOcflImd1XNUkkvp7vV8eWhTNiT5K7qV+H5GN/J4auGeib+5OmXoHTigG21N9++2KNYz8J7BvT0NuJA1Nx1HFTCIMAA+AfwT8AEGMpXBNHdW1W3TpmyY+Mt8zdHADkMeZDbkDhxJdgM+CExNpHgb8OdVdWmfdRkG01TVse370Hvb3FVV7+u7iHl0VZI/BZYkWQ68kq4L3xBcRzfr7KANsQNHcyrw8qr6GkCbTPGDdAMje+NlommS/PXanu/7Js/6at0QofvjeBPwGUbmXBrIRGBT01H8Ld3AQYDzgOOHcJkhySnADsA53PPfbqJ/N0cNtQMHzDpO5LKqmnF1voViGEwz282dKX3f5Flf6VZwm2kCsO7BQFZyG7LFegNynIbcgSPJPwKbAP9C93/vhXSLTH0E+lua1TB4gEpyMPCFNl3w/6I7DT+ur1/EcWuTgR1U91xD94yq2q/XwjRnbWbWZdyzg8PpvRU0Jpl5SdYp1VcnDu8ZzKL1tnkfsHVb3GZn4Pk14QvGj3hDVZ3ZrlfuQ9cN833AxC/+0mw1OildVd2S5D/2WM/YJFkKvAZ4PN0qWcBweoIBJPkw8FjgCtZ0cChg4sOgFumSrE5UN7v3A68D7gSoqivpFrAeitHFX95fVecAG/dYz7j9LsmjpjbafDBDOQ3+KN2Sl9sDbwZ+SNf9ckh2A/aqqpdX1V+1r0GMjk/y8HTLy16W5NIk72ozJPfKMJjdplV18bS2u3qpZH5MLf7yQuDcDGvxF+huHn89yYeTfAT4Kl24D8HDq+oUuu6zX2mTCg7mrKD5DvCIvouYJ2cAq4H/SjeVyGq6m+S98jLR7H7e5sSfWunsQODGfksaq4PpFn95R1Xd2ob+/8+eaxqbqvpCkl3p1qMAeNWApiG/s32/MclzgJ8AD1vL/pNoK+DqJBdzzx5TQxhB/siqOm5k+/gkL+ytmsYwmN1RdPPg75jkBuAHwIv6LWl8quo3jAygq6obGVbYATyVNYujAAxicRS6Px6bA6+mmwp5M+BVvVY0fm/qu4B59MUkhwBntu0D6bo+98reRNPMMM5gE7rLJ7+GYfXlHrK2OMof011fBzgUuKSqXt9fVeORbv3co0d6Sj2M7gxvotegeKBI8ivgIay5b7eENRPWVVX1MsraM4N7e2j7vgPdH5Oz6PrkvwSYfg9Bi9ezuefiKKcBlwMTHwbAztN6St2cZBAL2yT5elXt3f5gjn5SnZp/aeKno6iqh7YAX849e4N9pb+qDIN7mRq4k+SrwK5Tk0gleRPdiE9Nji0Y2OIozWAXt6mqvdv3h65r30mV5C/o5pfalq7r7J50U6U8o8eyhvELNE+2BkYXn7ijtWkyvJUBLo7SjC5uA3AQw1vcZsiOprvqcFFV/UmSHel+X3tlGMzudODiJJ9p2wcAH+qtGs1Zkg3oZijdkzWLo7x2KIujVNXpSVaypjvpC4a4uM2A3V5VtychyYOq6rtJdui7KG8gr0Xrmvif2uZXq+ryPuvR3CVZWVW79V2HNF37gPlSuh5g+wC3ABtV1bN7rcsw0BC13kQ/pxvMM7q04CBmZdUwtEV8NqebJ6zXNZENAw3SyOys9+CsrNLMDAMNUlsY5eXA3nSh8DXgn6rq33stTFqkDAMNUlsc5ZesGXT2p8DmVXVwf1VJi5dhoEFKcnVV7bSuNkmdIc1SKY26LMnUJHUk2QNY2WM90qLmmYEGKck1dFOK/Lg1PQq4lm4a8qqqXhcflxYbw0CD1BazmVVV/WihapEmgWEgSfKegSTJMJAkYRhIkjAMJEnA/wdKqPHezCCOm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2" name="Agrupar 51"/>
          <p:cNvGrpSpPr/>
          <p:nvPr/>
        </p:nvGrpSpPr>
        <p:grpSpPr>
          <a:xfrm>
            <a:off x="5784392" y="535571"/>
            <a:ext cx="1616715" cy="2712376"/>
            <a:chOff x="7009915" y="784548"/>
            <a:chExt cx="1588560" cy="2712376"/>
          </a:xfrm>
        </p:grpSpPr>
        <p:sp>
          <p:nvSpPr>
            <p:cNvPr id="53" name="object 8"/>
            <p:cNvSpPr/>
            <p:nvPr/>
          </p:nvSpPr>
          <p:spPr>
            <a:xfrm>
              <a:off x="7269720" y="315852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8"/>
            <p:cNvSpPr/>
            <p:nvPr/>
          </p:nvSpPr>
          <p:spPr>
            <a:xfrm>
              <a:off x="7269721" y="2971800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8"/>
            <p:cNvSpPr/>
            <p:nvPr/>
          </p:nvSpPr>
          <p:spPr>
            <a:xfrm>
              <a:off x="7264690" y="2785076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009915" y="784548"/>
              <a:ext cx="1539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7" name="object 8"/>
            <p:cNvSpPr/>
            <p:nvPr/>
          </p:nvSpPr>
          <p:spPr>
            <a:xfrm>
              <a:off x="7259659" y="2593411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8"/>
            <p:cNvSpPr/>
            <p:nvPr/>
          </p:nvSpPr>
          <p:spPr>
            <a:xfrm>
              <a:off x="7259659" y="239988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8"/>
            <p:cNvSpPr/>
            <p:nvPr/>
          </p:nvSpPr>
          <p:spPr>
            <a:xfrm>
              <a:off x="7259659" y="220623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8"/>
            <p:cNvSpPr/>
            <p:nvPr/>
          </p:nvSpPr>
          <p:spPr>
            <a:xfrm>
              <a:off x="7259659" y="2019510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8"/>
            <p:cNvSpPr/>
            <p:nvPr/>
          </p:nvSpPr>
          <p:spPr>
            <a:xfrm>
              <a:off x="7259659" y="182821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8"/>
            <p:cNvSpPr/>
            <p:nvPr/>
          </p:nvSpPr>
          <p:spPr>
            <a:xfrm>
              <a:off x="7259659" y="1636914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8"/>
            <p:cNvSpPr/>
            <p:nvPr/>
          </p:nvSpPr>
          <p:spPr>
            <a:xfrm>
              <a:off x="7261902" y="1445679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4" name="object 8"/>
            <p:cNvSpPr/>
            <p:nvPr/>
          </p:nvSpPr>
          <p:spPr>
            <a:xfrm>
              <a:off x="7261902" y="1254444"/>
              <a:ext cx="309563" cy="33927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5" name="CaixaDeTexto 64"/>
            <p:cNvSpPr txBox="1"/>
            <p:nvPr/>
          </p:nvSpPr>
          <p:spPr>
            <a:xfrm>
              <a:off x="7604522" y="1949941"/>
              <a:ext cx="993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46239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120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66" name="Seta para Baixo 65"/>
          <p:cNvSpPr/>
          <p:nvPr/>
        </p:nvSpPr>
        <p:spPr>
          <a:xfrm rot="5400000">
            <a:off x="5524296" y="2032611"/>
            <a:ext cx="411731" cy="321348"/>
          </a:xfrm>
          <a:prstGeom prst="downArrow">
            <a:avLst>
              <a:gd name="adj1" fmla="val 50000"/>
              <a:gd name="adj2" fmla="val 3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1" name="Agrupar 70"/>
          <p:cNvGrpSpPr/>
          <p:nvPr/>
        </p:nvGrpSpPr>
        <p:grpSpPr>
          <a:xfrm>
            <a:off x="94483" y="560497"/>
            <a:ext cx="3826072" cy="799925"/>
            <a:chOff x="94483" y="560497"/>
            <a:chExt cx="3826072" cy="799925"/>
          </a:xfrm>
        </p:grpSpPr>
        <p:sp>
          <p:nvSpPr>
            <p:cNvPr id="67" name="Elipse 66"/>
            <p:cNvSpPr/>
            <p:nvPr/>
          </p:nvSpPr>
          <p:spPr>
            <a:xfrm>
              <a:off x="94483" y="560497"/>
              <a:ext cx="292520" cy="2595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70" name="Agrupar 69"/>
            <p:cNvGrpSpPr/>
            <p:nvPr/>
          </p:nvGrpSpPr>
          <p:grpSpPr>
            <a:xfrm>
              <a:off x="435566" y="620811"/>
              <a:ext cx="3484989" cy="739611"/>
              <a:chOff x="435566" y="620811"/>
              <a:chExt cx="3484989" cy="739611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566" y="620811"/>
                <a:ext cx="3484989" cy="739611"/>
              </a:xfrm>
              <a:prstGeom prst="rect">
                <a:avLst/>
              </a:prstGeom>
            </p:spPr>
          </p:pic>
          <p:sp>
            <p:nvSpPr>
              <p:cNvPr id="69" name="Retângulo 68"/>
              <p:cNvSpPr/>
              <p:nvPr/>
            </p:nvSpPr>
            <p:spPr>
              <a:xfrm>
                <a:off x="1892595" y="1168625"/>
                <a:ext cx="779721" cy="16241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74" name="Agrupar 73"/>
          <p:cNvGrpSpPr/>
          <p:nvPr/>
        </p:nvGrpSpPr>
        <p:grpSpPr>
          <a:xfrm>
            <a:off x="44100" y="1292944"/>
            <a:ext cx="4139396" cy="878745"/>
            <a:chOff x="44100" y="1292944"/>
            <a:chExt cx="4139396" cy="878745"/>
          </a:xfrm>
        </p:grpSpPr>
        <p:grpSp>
          <p:nvGrpSpPr>
            <p:cNvPr id="73" name="Agrupar 72"/>
            <p:cNvGrpSpPr/>
            <p:nvPr/>
          </p:nvGrpSpPr>
          <p:grpSpPr>
            <a:xfrm>
              <a:off x="460375" y="1453051"/>
              <a:ext cx="3723121" cy="718638"/>
              <a:chOff x="460375" y="1453051"/>
              <a:chExt cx="3723121" cy="718638"/>
            </a:xfrm>
          </p:grpSpPr>
          <p:pic>
            <p:nvPicPr>
              <p:cNvPr id="6" name="Imagem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375" y="1453051"/>
                <a:ext cx="3723121" cy="718638"/>
              </a:xfrm>
              <a:prstGeom prst="rect">
                <a:avLst/>
              </a:prstGeom>
            </p:spPr>
          </p:pic>
          <p:sp>
            <p:nvSpPr>
              <p:cNvPr id="7" name="Retângulo 6"/>
              <p:cNvSpPr/>
              <p:nvPr/>
            </p:nvSpPr>
            <p:spPr>
              <a:xfrm>
                <a:off x="751367" y="2013098"/>
                <a:ext cx="524540" cy="120502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2" name="Elipse 71"/>
            <p:cNvSpPr/>
            <p:nvPr/>
          </p:nvSpPr>
          <p:spPr>
            <a:xfrm>
              <a:off x="44100" y="1292944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76" name="Agrupar 75"/>
          <p:cNvGrpSpPr/>
          <p:nvPr/>
        </p:nvGrpSpPr>
        <p:grpSpPr>
          <a:xfrm>
            <a:off x="62157" y="2036310"/>
            <a:ext cx="8693340" cy="3026758"/>
            <a:chOff x="62157" y="2036310"/>
            <a:chExt cx="8693340" cy="3026758"/>
          </a:xfrm>
        </p:grpSpPr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14" y="2312352"/>
              <a:ext cx="3698883" cy="814834"/>
            </a:xfrm>
            <a:prstGeom prst="rect">
              <a:avLst/>
            </a:prstGeom>
          </p:spPr>
        </p:pic>
        <p:sp>
          <p:nvSpPr>
            <p:cNvPr id="45" name="Retângulo 44"/>
            <p:cNvSpPr/>
            <p:nvPr/>
          </p:nvSpPr>
          <p:spPr>
            <a:xfrm>
              <a:off x="484615" y="3319392"/>
              <a:ext cx="30312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order_status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value_counts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plot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kind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='bar')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plt.show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</p:txBody>
        </p:sp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583" y="3563980"/>
              <a:ext cx="1986805" cy="1499088"/>
            </a:xfrm>
            <a:prstGeom prst="rect">
              <a:avLst/>
            </a:prstGeom>
          </p:spPr>
        </p:pic>
        <p:sp>
          <p:nvSpPr>
            <p:cNvPr id="49" name="Retângulo 48"/>
            <p:cNvSpPr/>
            <p:nvPr/>
          </p:nvSpPr>
          <p:spPr>
            <a:xfrm>
              <a:off x="4183497" y="3540414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Tipo da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order_status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com 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delivered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'(entregue) com 97.4%.</a:t>
              </a:r>
            </a:p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grande maioria dos pedidos foram entregues. Presumo que ambas as condições conduzam à mesma conclusão de que o pedido não foi executado(sem pagamentos e avaliações). Portanto, irei deletar esses registros do conjunto de dados.</a:t>
              </a:r>
              <a:endParaRPr lang="pt-BR" sz="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5" name="Elipse 74"/>
            <p:cNvSpPr/>
            <p:nvPr/>
          </p:nvSpPr>
          <p:spPr>
            <a:xfrm>
              <a:off x="62157" y="2036310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Agrupar 77"/>
          <p:cNvGrpSpPr/>
          <p:nvPr/>
        </p:nvGrpSpPr>
        <p:grpSpPr>
          <a:xfrm>
            <a:off x="4044171" y="4105097"/>
            <a:ext cx="4191807" cy="801297"/>
            <a:chOff x="4044171" y="4105097"/>
            <a:chExt cx="4191807" cy="801297"/>
          </a:xfrm>
        </p:grpSpPr>
        <p:sp>
          <p:nvSpPr>
            <p:cNvPr id="50" name="Retângulo 49"/>
            <p:cNvSpPr/>
            <p:nvPr/>
          </p:nvSpPr>
          <p:spPr>
            <a:xfrm>
              <a:off x="4348971" y="4246741"/>
              <a:ext cx="388700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 = df_OPCD_2017[df_OPCD_2017['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order_status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delivered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</a:t>
              </a:r>
            </a:p>
          </p:txBody>
        </p:sp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800" y="4533792"/>
              <a:ext cx="1946289" cy="372602"/>
            </a:xfrm>
            <a:prstGeom prst="rect">
              <a:avLst/>
            </a:prstGeom>
          </p:spPr>
        </p:pic>
        <p:sp>
          <p:nvSpPr>
            <p:cNvPr id="77" name="Elipse 76"/>
            <p:cNvSpPr/>
            <p:nvPr/>
          </p:nvSpPr>
          <p:spPr>
            <a:xfrm>
              <a:off x="4044171" y="4105097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79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3814" y="25609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Merge Final...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6" name="AutoShape 2" descr="data:image/png;base64,iVBORw0KGgoAAAANSUhEUgAAAYMAAAEkCAYAAADNfV1EAAAAOXRFWHRTb2Z0d2FyZQBNYXRwbG90bGliIHZlcnNpb24zLjUuMSwgaHR0cHM6Ly9tYXRwbG90bGliLm9yZy/YYfK9AAAACXBIWXMAAAsTAAALEwEAmpwYAAAZ8ElEQVR4nO3de5RlZX3m8e9DAwqOXJQedAHaqB0IGkQkgMKMBkdor7AcQIgKMUQyI0acmFE0jqiAQcfEiEtNUFDwEsTbAgVFAl7HQWguooAsO94AUVq56GiQi7/5Y79lH4qq7oI+VbvO5vtZq1ad/Z596vz26up6zt77vaSqkCQ9sG3QdwGSpP4ZBpIkw0CSZBhIkjAMJEnAhn0XcH9ttdVWtWzZsr7LkKSJcemll/68qpbO9NzEhsGyZctYuXJl32VI0sRI8qPZnvMykSTJMJAkGQaSJAwDSRKGgSQJw0CShGEgScIwkCRhGEiSmOARyPfXsmPOWbD3+uGJz1mw95Kk9eGZgSTJMJAkGQaSJAwDSRKGgSQJw0CShGEgScIwkCRhGEiSMAwkSRgGkiQMA0kShoEkCcNAkoRhIEnCMJAkYRhIkjAMJEkYBpIk7kMYJFmS5PIkn2vb2yf5ZpJVST6eZOPW/qC2vao9v2zkZ7yutV+bZL+R9hWtbVWSY8Z4fJKkObgvZwZHA9eMbL8NeGdVPQ64BTiitR8B3NLa39n2I8lOwCHA44EVwHtbwCwB3gM8C9gJOLTtK0laIHMKgyTbAs8BPtC2A+wDfLLtchpwQHu8f9umPf+Mtv/+wBlV9duq+gGwCti9fa2qqu9X1R3AGW1fSdICmeuZwT8CrwF+17YfDtxaVXe17euBbdrjbYDrANrzt7X9f98+7TWztd9LkiOTrEyycvXq1XMsXZK0LusMgyTPBW6qqksXoJ61qqqTq2q3qtpt6dKlfZcjSYOx4Rz22Qt4fpJnAw8GNgPeBWyRZMP26X9b4Ia2/w3AdsD1STYENgd+MdI+ZfQ1s7VLkhbAOs8Mqup1VbVtVS2juwF8YVW9CPgScGDb7XDgrPb47LZNe/7CqqrWfkjrbbQ9sBy4GLgEWN56J23c3uPssRydJGlO5nJmMJvXAmckOR64HDiltZ8CfDjJKuBmuj/uVNVVSc4ErgbuAo6qqrsBkrwCOA9YApxaVVetR12SpPvoPoVBVX0Z+HJ7/H26nkDT97kdOGiW158AnDBD+7nAufelFknS+DgCWZJkGEiSDANJEoaBJAnDQJKEYSBJwjCQJGEYSJIwDCRJGAaSJAwDSRKGgSQJw0CShGEgScIwkCRhGEiSMAwkSRgGkiQMA0kShoEkCcNAkoRhIEnCMJAkYRhIkjAMJEkYBpIkDANJEoaBJAnDQJKEYSBJwjCQJGEYSJIwDCRJGAaSJAwDSRKGgSQJw0CSxBzCIMmDk1yc5FtJrkry5ta+fZJvJlmV5ONJNm7tD2rbq9rzy0Z+1uta+7VJ9htpX9HaViU5Zh6OU5K0FnM5M/gtsE9VPRHYBViRZE/gbcA7q+pxwC3AEW3/I4BbWvs7234k2Qk4BHg8sAJ4b5IlSZYA7wGeBewEHNr2lSQtkHWGQXX+X9vcqH0VsA/wydZ+GnBAe7x/26Y9/4wkae1nVNVvq+oHwCpg9/a1qqq+X1V3AGe0fSVJC2RO9wzaJ/grgJuA84F/A26tqrvaLtcD27TH2wDXAbTnbwMePto+7TWztc9Ux5FJViZZuXr16rmULkmagzmFQVXdXVW7ANvSfZLfcT6LWksdJ1fVblW129KlS/soQZIG6T71JqqqW4EvAU8BtkiyYXtqW+CG9vgGYDuA9vzmwC9G26e9ZrZ2SdICmUtvoqVJtmiPNwGeCVxDFwoHtt0OB85qj89u27TnL6yqau2HtN5G2wPLgYuBS4DlrXfSxnQ3mc8ew7FJkuZow3XvwiOB01qvnw2AM6vqc0muBs5IcjxwOXBK2/8U4MNJVgE30/1xp6quSnImcDVwF3BUVd0NkOQVwHnAEuDUqrpqbEcoSVqndYZBVV0JPGmG9u/T3T+Y3n47cNAsP+sE4IQZ2s8Fzp1DvZKkeeAIZEmSYSBJMgwkSRgGkiQMA0kShoEkCcNAkoRhIEnCMJAkYRhIkjAMJEkYBpIkDANJEoaBJAnDQJKEYSBJwjCQJGEYSJIwDCRJGAaSJAwDSRKGgSQJw0CShGEgScIwkCRhGEiSMAwkSRgGkiQMA0kShoEkCcNAkoRhIEnCMJAkYRhIkjAMJEkYBpIkDANJEnMIgyTbJflSkquTXJXk6Nb+sCTnJ/le+75la0+Sk5KsSnJlkl1Hftbhbf/vJTl8pP3JSb7dXnNSkszHwUqSZjaXM4O7gFdX1U7AnsBRSXYCjgEuqKrlwAVtG+BZwPL2dSTwPujCAzgW2APYHTh2KkDaPi8bed2K9T80SdJcrTMMqurGqrqsPf4VcA2wDbA/cFrb7TTggPZ4f+D06lwEbJHkkcB+wPlVdXNV3QKcD6xoz21WVRdVVQGnj/wsSdICuE/3DJIsA54EfBPYuqpubE/9FNi6Pd4GuG7kZde3trW1Xz9D+0zvf2SSlUlWrl69+r6ULklaizmHQZL/AHwKeFVV/XL0ufaJvsZc271U1clVtVtV7bZ06dL5fjtJesCYUxgk2YguCD5aVZ9uzT9rl3ho329q7TcA2428fNvWtrb2bWdolyQtkLn0JgpwCnBNVf3DyFNnA1M9gg4HzhppP6z1KtoTuK1dTjoP2DfJlu3G8b7Aee25XybZs73XYSM/S5K0ADacwz57AS8Bvp3kitb2euBE4MwkRwA/Ag5uz50LPBtYBfwGeClAVd2c5DjgkrbfW6rq5vb45cCHgE2Az7cvSdICWWcYVNXXgdn6/T9jhv0LOGqWn3UqcOoM7SuBJ6yrFknS/HAEsiTJMJAkGQaSJAwDSRKGgSQJw0CShGEgScIwkCRhGEiSMAwkSRgGkiQMA0kShoEkCcNAkoRhIEnCMJAkYRhIkjAMJEkYBpIkDANJEoaBJAnDQJKEYSBJwjCQJGEYSJIwDCRJGAaSJAwDSRKGgSQJw0CShGEgScIwkCRhGEiSMAwkSRgGkiQMA0kShoEkiTmEQZJTk9yU5DsjbQ9Lcn6S77XvW7b2JDkpyaokVybZdeQ1h7f9v5fk8JH2Jyf5dnvNSUky7oOUJK3dXM4MPgSsmNZ2DHBBVS0HLmjbAM8ClrevI4H3QRcewLHAHsDuwLFTAdL2ednI66a/lyRpnq0zDKrqq8DN05r3B05rj08DDhhpP706FwFbJHkksB9wflXdXFW3AOcDK9pzm1XVRVVVwOkjP0uStEDu7z2Dravqxvb4p8DW7fE2wHUj+13f2tbWfv0M7TNKcmSSlUlWrl69+n6WLkmabr1vILdP9DWGWubyXidX1W5VtdvSpUsX4i0l6QHh/obBz9olHtr3m1r7DcB2I/tt29rW1r7tDO2SpAV0f8PgbGCqR9DhwFkj7Ye1XkV7Are1y0nnAfsm2bLdON4XOK8998ske7ZeRIeN/CxJ0gLZcF07JPkX4OnAVkmup+sVdCJwZpIjgB8BB7fdzwWeDawCfgO8FKCqbk5yHHBJ2+8tVTV1U/rldD2WNgE+374kSQtonWFQVYfO8tQzZti3gKNm+TmnAqfO0L4SeMK66pAkzR9HIEuSDANJkmEgScIwkCRhGEiSMAwkSRgGkiQMA0kShoEkCcNAkoRhIEnCMJAkYRhIkjAMJEkYBpIkDANJEoaBJAnDQJKEYSBJwjCQJGEYSJIwDCRJGAaSJAwDSRKGgSQJw0CShGEgScIwkCRhGEiSMAwkSRgGkiQMA0kShoEkCcNAkoRhIEnCMJAkYRhIkoAN+y5gSpIVwLuAJcAHqurEnkuaOMuOOWdB3++HJz5nQd9P0vxZFGcGSZYA7wGeBewEHJpkp36rkqQHjsVyZrA7sKqqvg+Q5Axgf+DqXqvSojL0Mx+Pb7w8c71vUlV910CSA4EVVfUXbfslwB5V9Ypp+x0JHNk2dwCuXaAStwJ+vkDv1QePb7J5fJNroY/t0VW1dKYnFsuZwZxU1cnAyQv9vklWVtVuC/2+C8Xjm2we3+RaTMe2KO4ZADcA241sb9vaJEkLYLGEwSXA8iTbJ9kYOAQ4u+eaJOkBY1FcJqqqu5K8AjiPrmvpqVV1Vc9ljVrwS1MLzOObbB7f5Fo0x7YobiBLkvq1WC4TSZJ6ZBhIkgwDSZJhIElikfQmWkySfBaY9a56VT1/AcsZuyTvZu3H98oFLEf3QZKHre35qrp5oWqZLw+EY1ysDIN7e0f7/gLgEcBH2vahwM96qWi8Vrbve9FNCvjxtn0QA5oLKsmvuHfo3UZ3/K+emgdrwlxKd0wBHgXc0h5vAfwY2L63ysZnsMc4y+/k71XVZgtYzr3YtXQWMw0TX0xDx9dXkouAvavqrra9EfC1qtqz38rGI8lxwPXAx+j+mBwCPBa4DPjvVfX0/qpbP0neD3ymqs5t288CDqiqv+y3svEZ8jG2380bgQ/T/W6+CHhkVb2x17oMg5kluQZ4zshMqtsD51bVH/Zb2XgkuRZ4ytRpd5ItgYuqaod+KxuPJN+qqidOa7uiqnaZ6blJkuTbVfVH62qbZEM+xll+N3v/nfQy0ez+B/DlJN+nS+9HAxP/qWTEicDlSb5Ed3z/GXhTrxWN12+SHAx8sm0fCNzeHk/6J6CfJHkDay5hvgj4SY/1zIchH+Ovk7wIOIPud/FQ4Nf9luSZwVoleRCwY9v8blX9ts96xi3JI4A92uY3q+qnfdYzTkkeQ7dy3lPo/sNdRBfwNwBPrqqv91jeemk3WY+lC/ACvgq8ZUg3V4d8jEmW0f1u7kV3bP8HeFVV/bDHsgyD2STZFPhruvm/X5ZkObBDVX2u59LGIsnUtcrHVNVbkjwKeERVXdxzaZqjJA+pqt4/Uc6nB8IxLhaOM5jdB4E76D5ZQveJ8vj+yhm799Id26Ft+1d0S48OQpKlSV6f5OQkp0599V3XOCR5apKrgWva9hOTvLfnssZqyMeY5A+SXJDkO21753ZJrFeGweweW1VvB+4EqKrf0F1bH4o9quoo2nX0qroF2LjfksbqLGBz4F+Bc0a+huCdwH7ALwCq6lt0l1OGZMjH+H7gdaz523IlXW+3XnkDeXZ3JNmEdrMxyWOBId0zuDPJEtYc31Lgd/2WNFabVtVr+y5ivlTVdd2Vvt+7u69a5suAj3HTqrp42rHd1VcxUzwzmN2xwBeA7ZJ8FLgAeE2/JY3VScBngK2TnAB8HXhrvyWN1eeSPLvvIubJdUmeClSSjZL8De1yyoAM+Rh/3j5cTn0QO5Bu3EGvvIE8gyQb0HVFvADYk+7y0EVVNahFuZPsCDyjbV5YVUP5zzY12vMhdGdzd9L9G1bfozzHIclWdL1R/gvdcX0ROLqqftFrYWM05GNsPd1OBp5KN8L6B8CLqupHvdZlGMxsSKONZ5NkV2BvWve2qrqs55KkwUuypKruTvIQYIOq+lXfNYFhMKskJwI/p5u75/dd24bQzxkgyRvp5iP6FN0nrwOAT1TVRPeYSrJjVX23Bd29THLgPZAmGUxyGt2ZwK1te0vg76vqz3stbAyS/JjuEvTH6c7IF8UfYcNgFkl+MENzVdVjFryYedCmo3hiVd3etjcBrpj06SiSnFxVR7aR1dNVVe2z4EWNSZLD1/Z8VZ22ULXMtySXV9WT1tU2idoYpufS9SDaFfgccEbfAyHtTTSLqprY2RHn6CfAg1kzRcOD6MZSTLSqOrJ9/5O+axm36X/sk2zaujwP0QZJtmxdnqdGJA/i71X7NzsTOLOd8bwL+AqwpM+67E00iySbJnlDkpPb9vIkz+27rjG6DbgqyYeSfBD4DnBrkpOSnNRzbestyUFJHtoevyHJp5NM/KdKgCRPaQOyvtu2BzMga8TfA/83yXFJjge+Aby955rGJsnT2r/ZpXQfyg7uuSQvE80mycfp/qEOq6ontFO7b1TVLv1WNh5Dv+SQ5Mqq2jnJ3nQjx/838Maq2mMdL130knyTrrfb2VOXTZJ8p6qe0G9l45VkJ2Dqst6FVTWI9TaS/BC4nO7s4OzFMt3GIE675sljq+qFSQ6F7tQu00aJTLKqOi3JxnQT8RVwbVXd0XNZ4zQ1QOk5wMlVdU77hDkIQx2QlWSzqvpluyz0U7r1KKaee9hAOnDsXFW/7LuI6QyD2Q16BHIbkPXPwL/R9SbaPslfVtXn+61sbG5I8s/AM4G3tRloh3JZ9B4DsoCjGc6ArI/R3VwdXfFsSgFD6MCxWesttVfb/hpdz6nre6zJy0SzSbIv8Ld0S0N+ke4f7s+q6st91jUuSb4LPLeqVrXtxwLnVNWOa3/lZGiX9VYA366q7yV5JPBHVfXFnktbb0MekPVAkOR8utD7cGt6Md2gs2f2V5VhsFZJHs5ARyAnuaSq/nhkO8DFo22TrIXb9VX12yRPB3YGTp/qt67FL8nzWTM53ZcHNH38FdPvPc7UttCGcto8dkk+C+xL+yUcUhA0K5Ocm+TP2s3kzwKXJHlBkhf0XdwYfAq4O8nj6Ib+b8fI9edJluS0JFuMbG+ZgUzPPaUN+jwauLp9HZ1kKHNn/SLJi5MsaV8vps3O2ifPDGaR5GnAC+luQF5Ct0Td56YGaU261p10NjXpIz2TXFZVuyZ5DfDvVfXuAQ1aGuyArClJrgR2qarfte0lwOVVtXO/la2/JI8G3s2aVfi+Abyyqn7cZ13eQJ5FVX0F+Er7JdwHeBlwKjDxE50BVNVL+65hnt3ZeoIdBjyvtW3UYz3jNNgBWdNsAUz1Htq8xzrGpv09eWtVPb/vWqYb4i/Q2LTeRM+jO0PYFZjovvcASV5TVW+fbZ6bAc1v81LgvwEnVNUPkmzPmht2k25qQNYn6O5nHQic0G9JY/d3wOVtWpHQ3Ts4pt+S1l+boO7RSTZebF25vUw0iyRnAruzZkKpr0ydsk6yJM+rqs/ONuhs0gebjWph/qiqurbvWsYtyeOBqSk3BjMga1TrATbVoeHiqvppn/WMS5LTgT8Ezuaek2D+Q29FYRjMKsl+wL9W1SAG8zzQJHke8A5g46raPskuwFsW4+n5/dEuN2zNyNl939ecx6l14PgYi2iE7rgkOXam9qp680LXMsowmCbJPlV14Ww9aqrq0wtd03xI8gfA3wDLuOcflImd1XNUkkvp7vV8eWhTNiT5K7qV+H5GN/J4auGeib+5OmXoHTigG21N9++2KNYz8J7BvT0NuJA1Nx1HFTCIMAA+AfwT8AEGMpXBNHdW1W3TpmyY+Mt8zdHADkMeZDbkDhxJdgM+CExNpHgb8OdVdWmfdRkG01TVse370Hvb3FVV7+u7iHl0VZI/BZYkWQ68kq4L3xBcRzfr7KANsQNHcyrw8qr6GkCbTPGDdAMje+NlommS/PXanu/7Js/6at0QofvjeBPwGUbmXBrIRGBT01H8Ld3AQYDzgOOHcJkhySnADsA53PPfbqJ/N0cNtQMHzDpO5LKqmnF1voViGEwz282dKX3f5Flf6VZwm2kCsO7BQFZyG7LFegNynIbcgSPJPwKbAP9C93/vhXSLTH0E+lua1TB4gEpyMPCFNl3w/6I7DT+ur1/EcWuTgR1U91xD94yq2q/XwjRnbWbWZdyzg8PpvRU0Jpl5SdYp1VcnDu8ZzKL1tnkfsHVb3GZn4Pk14QvGj3hDVZ3ZrlfuQ9cN833AxC/+0mw1OildVd2S5D/2WM/YJFkKvAZ4PN0qWcBweoIBJPkw8FjgCtZ0cChg4sOgFumSrE5UN7v3A68D7gSoqivpFrAeitHFX95fVecAG/dYz7j9LsmjpjbafDBDOQ3+KN2Sl9sDbwZ+SNf9ckh2A/aqqpdX1V+1r0GMjk/y8HTLy16W5NIk72ozJPfKMJjdplV18bS2u3qpZH5MLf7yQuDcDGvxF+huHn89yYeTfAT4Kl24D8HDq+oUuu6zX2mTCg7mrKD5DvCIvouYJ2cAq4H/SjeVyGq6m+S98jLR7H7e5sSfWunsQODGfksaq4PpFn95R1Xd2ob+/8+eaxqbqvpCkl3p1qMAeNWApiG/s32/MclzgJ8AD1vL/pNoK+DqJBdzzx5TQxhB/siqOm5k+/gkL+ytmsYwmN1RdPPg75jkBuAHwIv6LWl8quo3jAygq6obGVbYATyVNYujAAxicRS6Px6bA6+mmwp5M+BVvVY0fm/qu4B59MUkhwBntu0D6bo+98reRNPMMM5gE7rLJ7+GYfXlHrK2OMof011fBzgUuKSqXt9fVeORbv3co0d6Sj2M7gxvotegeKBI8ivgIay5b7eENRPWVVX1MsraM4N7e2j7vgPdH5Oz6PrkvwSYfg9Bi9ezuefiKKcBlwMTHwbAztN6St2cZBAL2yT5elXt3f5gjn5SnZp/aeKno6iqh7YAX849e4N9pb+qDIN7mRq4k+SrwK5Tk0gleRPdiE9Nji0Y2OIozWAXt6mqvdv3h65r30mV5C/o5pfalq7r7J50U6U8o8eyhvELNE+2BkYXn7ijtWkyvJUBLo7SjC5uA3AQw1vcZsiOprvqcFFV/UmSHel+X3tlGMzudODiJJ9p2wcAH+qtGs1Zkg3oZijdkzWLo7x2KIujVNXpSVaypjvpC4a4uM2A3V5VtychyYOq6rtJdui7KG8gr0Xrmvif2uZXq+ryPuvR3CVZWVW79V2HNF37gPlSuh5g+wC3ABtV1bN7rcsw0BC13kQ/pxvMM7q04CBmZdUwtEV8NqebJ6zXNZENAw3SyOys9+CsrNLMDAMNUlsY5eXA3nSh8DXgn6rq33stTFqkDAMNUlsc5ZesGXT2p8DmVXVwf1VJi5dhoEFKcnVV7bSuNkmdIc1SKY26LMnUJHUk2QNY2WM90qLmmYEGKck1dFOK/Lg1PQq4lm4a8qqqXhcflxYbw0CD1BazmVVV/WihapEmgWEgSfKegSTJMJAkYRhIkjAMJEnA/wdKqPHezCCOm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" name="AutoShape 4" descr="data:image/png;base64,iVBORw0KGgoAAAANSUhEUgAAAYMAAAEkCAYAAADNfV1EAAAAOXRFWHRTb2Z0d2FyZQBNYXRwbG90bGliIHZlcnNpb24zLjUuMSwgaHR0cHM6Ly9tYXRwbG90bGliLm9yZy/YYfK9AAAACXBIWXMAAAsTAAALEwEAmpwYAAAZ8ElEQVR4nO3de5RlZX3m8e9DAwqOXJQedAHaqB0IGkQkgMKMBkdor7AcQIgKMUQyI0acmFE0jqiAQcfEiEtNUFDwEsTbAgVFAl7HQWguooAsO94AUVq56GiQi7/5Y79lH4qq7oI+VbvO5vtZq1ad/Z596vz26up6zt77vaSqkCQ9sG3QdwGSpP4ZBpIkw0CSZBhIkjAMJEnAhn0XcH9ttdVWtWzZsr7LkKSJcemll/68qpbO9NzEhsGyZctYuXJl32VI0sRI8qPZnvMykSTJMJAkGQaSJAwDSRKGgSQJw0CShGEgScIwkCRhGEiSmOARyPfXsmPOWbD3+uGJz1mw95Kk9eGZgSTJMJAkGQaSJAwDSRKGgSQJw0CShGEgScIwkCRhGEiSMAwkSRgGkiQMA0kShoEkCcNAkoRhIEnCMJAkYRhIkjAMJEkYBpIk7kMYJFmS5PIkn2vb2yf5ZpJVST6eZOPW/qC2vao9v2zkZ7yutV+bZL+R9hWtbVWSY8Z4fJKkObgvZwZHA9eMbL8NeGdVPQ64BTiitR8B3NLa39n2I8lOwCHA44EVwHtbwCwB3gM8C9gJOLTtK0laIHMKgyTbAs8BPtC2A+wDfLLtchpwQHu8f9umPf+Mtv/+wBlV9duq+gGwCti9fa2qqu9X1R3AGW1fSdICmeuZwT8CrwF+17YfDtxaVXe17euBbdrjbYDrANrzt7X9f98+7TWztd9LkiOTrEyycvXq1XMsXZK0LusMgyTPBW6qqksXoJ61qqqTq2q3qtpt6dKlfZcjSYOx4Rz22Qt4fpJnAw8GNgPeBWyRZMP26X9b4Ia2/w3AdsD1STYENgd+MdI+ZfQ1s7VLkhbAOs8Mqup1VbVtVS2juwF8YVW9CPgScGDb7XDgrPb47LZNe/7CqqrWfkjrbbQ9sBy4GLgEWN56J23c3uPssRydJGlO5nJmMJvXAmckOR64HDiltZ8CfDjJKuBmuj/uVNVVSc4ErgbuAo6qqrsBkrwCOA9YApxaVVetR12SpPvoPoVBVX0Z+HJ7/H26nkDT97kdOGiW158AnDBD+7nAufelFknS+DgCWZJkGEiSDANJEoaBJAnDQJKEYSBJwjCQJGEYSJIwDCRJGAaSJAwDSRKGgSQJw0CShGEgScIwkCRhGEiSMAwkSRgGkiQMA0kShoEkCcNAkoRhIEnCMJAkYRhIkjAMJEkYBpIkDANJEoaBJAnDQJKEYSBJwjCQJGEYSJIwDCRJGAaSJAwDSRKGgSQJw0CSxBzCIMmDk1yc5FtJrkry5ta+fZJvJlmV5ONJNm7tD2rbq9rzy0Z+1uta+7VJ9htpX9HaViU5Zh6OU5K0FnM5M/gtsE9VPRHYBViRZE/gbcA7q+pxwC3AEW3/I4BbWvs7234k2Qk4BHg8sAJ4b5IlSZYA7wGeBewEHNr2lSQtkHWGQXX+X9vcqH0VsA/wydZ+GnBAe7x/26Y9/4wkae1nVNVvq+oHwCpg9/a1qqq+X1V3AGe0fSVJC2RO9wzaJ/grgJuA84F/A26tqrvaLtcD27TH2wDXAbTnbwMePto+7TWztc9Ux5FJViZZuXr16rmULkmagzmFQVXdXVW7ANvSfZLfcT6LWksdJ1fVblW129KlS/soQZIG6T71JqqqW4EvAU8BtkiyYXtqW+CG9vgGYDuA9vzmwC9G26e9ZrZ2SdICmUtvoqVJtmiPNwGeCVxDFwoHtt0OB85qj89u27TnL6yqau2HtN5G2wPLgYuBS4DlrXfSxnQ3mc8ew7FJkuZow3XvwiOB01qvnw2AM6vqc0muBs5IcjxwOXBK2/8U4MNJVgE30/1xp6quSnImcDVwF3BUVd0NkOQVwHnAEuDUqrpqbEcoSVqndYZBVV0JPGmG9u/T3T+Y3n47cNAsP+sE4IQZ2s8Fzp1DvZKkeeAIZEmSYSBJMgwkSRgGkiQMA0kShoEkCcNAkoRhIEnCMJAkYRhIkjAMJEkYBpIkDANJEoaBJAnDQJKEYSBJwjCQJGEYSJIwDCRJGAaSJAwDSRKGgSQJw0CShGEgScIwkCRhGEiSMAwkSRgGkiQMA0kShoEkCcNAkoRhIEnCMJAkYRhIkjAMJEkYBpIkDANJEnMIgyTbJflSkquTXJXk6Nb+sCTnJ/le+75la0+Sk5KsSnJlkl1Hftbhbf/vJTl8pP3JSb7dXnNSkszHwUqSZjaXM4O7gFdX1U7AnsBRSXYCjgEuqKrlwAVtG+BZwPL2dSTwPujCAzgW2APYHTh2KkDaPi8bed2K9T80SdJcrTMMqurGqrqsPf4VcA2wDbA/cFrb7TTggPZ4f+D06lwEbJHkkcB+wPlVdXNV3QKcD6xoz21WVRdVVQGnj/wsSdICuE/3DJIsA54EfBPYuqpubE/9FNi6Pd4GuG7kZde3trW1Xz9D+0zvf2SSlUlWrl69+r6ULklaizmHQZL/AHwKeFVV/XL0ufaJvsZc271U1clVtVtV7bZ06dL5fjtJesCYUxgk2YguCD5aVZ9uzT9rl3ho329q7TcA2428fNvWtrb2bWdolyQtkLn0JgpwCnBNVf3DyFNnA1M9gg4HzhppP6z1KtoTuK1dTjoP2DfJlu3G8b7Aee25XybZs73XYSM/S5K0ADacwz57AS8Bvp3kitb2euBE4MwkRwA/Ag5uz50LPBtYBfwGeClAVd2c5DjgkrbfW6rq5vb45cCHgE2Az7cvSdICWWcYVNXXgdn6/T9jhv0LOGqWn3UqcOoM7SuBJ6yrFknS/HAEsiTJMJAkGQaSJAwDSRKGgSQJw0CShGEgScIwkCRhGEiSMAwkSRgGkiQMA0kShoEkCcNAkoRhIEnCMJAkYRhIkjAMJEkYBpIkDANJEoaBJAnDQJKEYSBJwjCQJGEYSJIwDCRJGAaSJAwDSRKGgSQJw0CShGEgScIwkCRhGEiSMAwkSRgGkiQMA0kShoEkiTmEQZJTk9yU5DsjbQ9Lcn6S77XvW7b2JDkpyaokVybZdeQ1h7f9v5fk8JH2Jyf5dnvNSUky7oOUJK3dXM4MPgSsmNZ2DHBBVS0HLmjbAM8ClrevI4H3QRcewLHAHsDuwLFTAdL2ednI66a/lyRpnq0zDKrqq8DN05r3B05rj08DDhhpP706FwFbJHkksB9wflXdXFW3AOcDK9pzm1XVRVVVwOkjP0uStEDu7z2Dravqxvb4p8DW7fE2wHUj+13f2tbWfv0M7TNKcmSSlUlWrl69+n6WLkmabr1vILdP9DWGWubyXidX1W5VtdvSpUsX4i0l6QHh/obBz9olHtr3m1r7DcB2I/tt29rW1r7tDO2SpAV0f8PgbGCqR9DhwFkj7Ye1XkV7Are1y0nnAfsm2bLdON4XOK8998ske7ZeRIeN/CxJ0gLZcF07JPkX4OnAVkmup+sVdCJwZpIjgB8BB7fdzwWeDawCfgO8FKCqbk5yHHBJ2+8tVTV1U/rldD2WNgE+374kSQtonWFQVYfO8tQzZti3gKNm+TmnAqfO0L4SeMK66pAkzR9HIEuSDANJkmEgScIwkCRhGEiSMAwkSRgGkiQMA0kShoEkCcNAkoRhIEnCMJAkYRhIkjAMJEkYBpIkDANJEoaBJAnDQJKEYSBJwjCQJGEYSJIwDCRJGAaSJAwDSRKGgSQJw0CShGEgScIwkCRhGEiSMAwkSRgGkiQMA0kShoEkCcNAkoRhIEnCMJAkYRhIkoAN+y5gSpIVwLuAJcAHqurEnkuaOMuOOWdB3++HJz5nQd9P0vxZFGcGSZYA7wGeBewEHJpkp36rkqQHjsVyZrA7sKqqvg+Q5Axgf+DqXqvSojL0Mx+Pb7w8c71vUlV910CSA4EVVfUXbfslwB5V9Ypp+x0JHNk2dwCuXaAStwJ+vkDv1QePb7J5fJNroY/t0VW1dKYnFsuZwZxU1cnAyQv9vklWVtVuC/2+C8Xjm2we3+RaTMe2KO4ZADcA241sb9vaJEkLYLGEwSXA8iTbJ9kYOAQ4u+eaJOkBY1FcJqqqu5K8AjiPrmvpqVV1Vc9ljVrwS1MLzOObbB7f5Fo0x7YobiBLkvq1WC4TSZJ6ZBhIkgwDSZJhIElikfQmWkySfBaY9a56VT1/AcsZuyTvZu3H98oFLEf3QZKHre35qrp5oWqZLw+EY1ysDIN7e0f7/gLgEcBH2vahwM96qWi8Vrbve9FNCvjxtn0QA5oLKsmvuHfo3UZ3/K+emgdrwlxKd0wBHgXc0h5vAfwY2L63ysZnsMc4y+/k71XVZgtYzr3YtXQWMw0TX0xDx9dXkouAvavqrra9EfC1qtqz38rGI8lxwPXAx+j+mBwCPBa4DPjvVfX0/qpbP0neD3ymqs5t288CDqiqv+y3svEZ8jG2380bgQ/T/W6+CHhkVb2x17oMg5kluQZ4zshMqtsD51bVH/Zb2XgkuRZ4ytRpd5ItgYuqaod+KxuPJN+qqidOa7uiqnaZ6blJkuTbVfVH62qbZEM+xll+N3v/nfQy0ez+B/DlJN+nS+9HAxP/qWTEicDlSb5Ed3z/GXhTrxWN12+SHAx8sm0fCNzeHk/6J6CfJHkDay5hvgj4SY/1zIchH+Ovk7wIOIPud/FQ4Nf9luSZwVoleRCwY9v8blX9ts96xi3JI4A92uY3q+qnfdYzTkkeQ7dy3lPo/sNdRBfwNwBPrqqv91jeemk3WY+lC/ACvgq8ZUg3V4d8jEmW0f1u7kV3bP8HeFVV/bDHsgyD2STZFPhruvm/X5ZkObBDVX2u59LGIsnUtcrHVNVbkjwKeERVXdxzaZqjJA+pqt4/Uc6nB8IxLhaOM5jdB4E76D5ZQveJ8vj+yhm799Id26Ft+1d0S48OQpKlSV6f5OQkp0599V3XOCR5apKrgWva9hOTvLfnssZqyMeY5A+SXJDkO21753ZJrFeGweweW1VvB+4EqKrf0F1bH4o9quoo2nX0qroF2LjfksbqLGBz4F+Bc0a+huCdwH7ALwCq6lt0l1OGZMjH+H7gdaz523IlXW+3XnkDeXZ3JNmEdrMxyWOBId0zuDPJEtYc31Lgd/2WNFabVtVr+y5ivlTVdd2Vvt+7u69a5suAj3HTqrp42rHd1VcxUzwzmN2xwBeA7ZJ8FLgAeE2/JY3VScBngK2TnAB8HXhrvyWN1eeSPLvvIubJdUmeClSSjZL8De1yyoAM+Rh/3j5cTn0QO5Bu3EGvvIE8gyQb0HVFvADYk+7y0EVVNahFuZPsCDyjbV5YVUP5zzY12vMhdGdzd9L9G1bfozzHIclWdL1R/gvdcX0ROLqqftFrYWM05GNsPd1OBp5KN8L6B8CLqupHvdZlGMxsSKONZ5NkV2BvWve2qrqs55KkwUuypKruTvIQYIOq+lXfNYFhMKskJwI/p5u75/dd24bQzxkgyRvp5iP6FN0nrwOAT1TVRPeYSrJjVX23Bd29THLgPZAmGUxyGt2ZwK1te0vg76vqz3stbAyS/JjuEvTH6c7IF8UfYcNgFkl+MENzVdVjFryYedCmo3hiVd3etjcBrpj06SiSnFxVR7aR1dNVVe2z4EWNSZLD1/Z8VZ22ULXMtySXV9WT1tU2idoYpufS9SDaFfgccEbfAyHtTTSLqprY2RHn6CfAg1kzRcOD6MZSTLSqOrJ9/5O+axm36X/sk2zaujwP0QZJtmxdnqdGJA/i71X7NzsTOLOd8bwL+AqwpM+67E00iySbJnlDkpPb9vIkz+27rjG6DbgqyYeSfBD4DnBrkpOSnNRzbestyUFJHtoevyHJp5NM/KdKgCRPaQOyvtu2BzMga8TfA/83yXFJjge+Aby955rGJsnT2r/ZpXQfyg7uuSQvE80mycfp/qEOq6ontFO7b1TVLv1WNh5Dv+SQ5Mqq2jnJ3nQjx/838Maq2mMdL130knyTrrfb2VOXTZJ8p6qe0G9l45VkJ2Dqst6FVTWI9TaS/BC4nO7s4OzFMt3GIE675sljq+qFSQ6F7tQu00aJTLKqOi3JxnQT8RVwbVXd0XNZ4zQ1QOk5wMlVdU77hDkIQx2QlWSzqvpluyz0U7r1KKaee9hAOnDsXFW/7LuI6QyD2Q16BHIbkPXPwL/R9SbaPslfVtXn+61sbG5I8s/AM4G3tRloh3JZ9B4DsoCjGc6ArI/R3VwdXfFsSgFD6MCxWesttVfb/hpdz6nre6zJy0SzSbIv8Ld0S0N+ke4f7s+q6st91jUuSb4LPLeqVrXtxwLnVNWOa3/lZGiX9VYA366q7yV5JPBHVfXFnktbb0MekPVAkOR8utD7cGt6Md2gs2f2V5VhsFZJHs5ARyAnuaSq/nhkO8DFo22TrIXb9VX12yRPB3YGTp/qt67FL8nzWTM53ZcHNH38FdPvPc7UttCGcto8dkk+C+xL+yUcUhA0K5Ocm+TP2s3kzwKXJHlBkhf0XdwYfAq4O8nj6Ib+b8fI9edJluS0JFuMbG+ZgUzPPaUN+jwauLp9HZ1kKHNn/SLJi5MsaV8vps3O2ifPDGaR5GnAC+luQF5Ct0Td56YGaU261p10NjXpIz2TXFZVuyZ5DfDvVfXuAQ1aGuyArClJrgR2qarfte0lwOVVtXO/la2/JI8G3s2aVfi+Abyyqn7cZ13eQJ5FVX0F+Er7JdwHeBlwKjDxE50BVNVL+65hnt3ZeoIdBjyvtW3UYz3jNNgBWdNsAUz1Htq8xzrGpv09eWtVPb/vWqYb4i/Q2LTeRM+jO0PYFZjovvcASV5TVW+fbZ6bAc1v81LgvwEnVNUPkmzPmht2k25qQNYn6O5nHQic0G9JY/d3wOVtWpHQ3Ts4pt+S1l+boO7RSTZebF25vUw0iyRnAruzZkKpr0ydsk6yJM+rqs/ONuhs0gebjWph/qiqurbvWsYtyeOBqSk3BjMga1TrATbVoeHiqvppn/WMS5LTgT8Ezuaek2D+Q29FYRjMKsl+wL9W1SAG8zzQJHke8A5g46raPskuwFsW4+n5/dEuN2zNyNl939ecx6l14PgYi2iE7rgkOXam9qp680LXMsowmCbJPlV14Ww9aqrq0wtd03xI8gfA3wDLuOcflImd1XNUkkvp7vV8eWhTNiT5K7qV+H5GN/J4auGeib+5OmXoHTigG21N9++2KNYz8J7BvT0NuJA1Nx1HFTCIMAA+AfwT8AEGMpXBNHdW1W3TpmyY+Mt8zdHADkMeZDbkDhxJdgM+CExNpHgb8OdVdWmfdRkG01TVse370Hvb3FVV7+u7iHl0VZI/BZYkWQ68kq4L3xBcRzfr7KANsQNHcyrw8qr6GkCbTPGDdAMje+NlommS/PXanu/7Js/6at0QofvjeBPwGUbmXBrIRGBT01H8Ld3AQYDzgOOHcJkhySnADsA53PPfbqJ/N0cNtQMHzDpO5LKqmnF1voViGEwz282dKX3f5Flf6VZwm2kCsO7BQFZyG7LFegNynIbcgSPJPwKbAP9C93/vhXSLTH0E+lua1TB4gEpyMPCFNl3w/6I7DT+ur1/EcWuTgR1U91xD94yq2q/XwjRnbWbWZdyzg8PpvRU0Jpl5SdYp1VcnDu8ZzKL1tnkfsHVb3GZn4Pk14QvGj3hDVZ3ZrlfuQ9cN833AxC/+0mw1OildVd2S5D/2WM/YJFkKvAZ4PN0qWcBweoIBJPkw8FjgCtZ0cChg4sOgFumSrE5UN7v3A68D7gSoqivpFrAeitHFX95fVecAG/dYz7j9LsmjpjbafDBDOQ3+KN2Sl9sDbwZ+SNf9ckh2A/aqqpdX1V+1r0GMjk/y8HTLy16W5NIk72ozJPfKMJjdplV18bS2u3qpZH5MLf7yQuDcDGvxF+huHn89yYeTfAT4Kl24D8HDq+oUuu6zX2mTCg7mrKD5DvCIvouYJ2cAq4H/SjeVyGq6m+S98jLR7H7e5sSfWunsQODGfksaq4PpFn95R1Xd2ob+/8+eaxqbqvpCkl3p1qMAeNWApiG/s32/MclzgJ8AD1vL/pNoK+DqJBdzzx5TQxhB/siqOm5k+/gkL+ytmsYwmN1RdPPg75jkBuAHwIv6LWl8quo3jAygq6obGVbYATyVNYujAAxicRS6Px6bA6+mmwp5M+BVvVY0fm/qu4B59MUkhwBntu0D6bo+98reRNPMMM5gE7rLJ7+GYfXlHrK2OMof011fBzgUuKSqXt9fVeORbv3co0d6Sj2M7gxvotegeKBI8ivgIay5b7eENRPWVVX1MsraM4N7e2j7vgPdH5Oz6PrkvwSYfg9Bi9ezuefiKKcBlwMTHwbAztN6St2cZBAL2yT5elXt3f5gjn5SnZp/aeKno6iqh7YAX849e4N9pb+qDIN7mRq4k+SrwK5Tk0gleRPdiE9Nji0Y2OIozWAXt6mqvdv3h65r30mV5C/o5pfalq7r7J50U6U8o8eyhvELNE+2BkYXn7ijtWkyvJUBLo7SjC5uA3AQw1vcZsiOprvqcFFV/UmSHel+X3tlGMzudODiJJ9p2wcAH+qtGs1Zkg3oZijdkzWLo7x2KIujVNXpSVaypjvpC4a4uM2A3V5VtychyYOq6rtJdui7KG8gr0Xrmvif2uZXq+ryPuvR3CVZWVW79V2HNF37gPlSuh5g+wC3ABtV1bN7rcsw0BC13kQ/pxvMM7q04CBmZdUwtEV8NqebJ6zXNZENAw3SyOys9+CsrNLMDAMNUlsY5eXA3nSh8DXgn6rq33stTFqkDAMNUlsc5ZesGXT2p8DmVXVwf1VJi5dhoEFKcnVV7bSuNkmdIc1SKY26LMnUJHUk2QNY2WM90qLmmYEGKck1dFOK/Lg1PQq4lm4a8qqqXhcflxYbw0CD1BazmVVV/WihapEmgWEgSfKegSTJMJAkYRhIkjAMJEnA/wdKqPHezCCOm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8" name="Retângulo Arredondado 67"/>
          <p:cNvSpPr/>
          <p:nvPr/>
        </p:nvSpPr>
        <p:spPr>
          <a:xfrm>
            <a:off x="213146" y="651644"/>
            <a:ext cx="1560286" cy="922433"/>
          </a:xfrm>
          <a:prstGeom prst="roundRect">
            <a:avLst/>
          </a:prstGeom>
          <a:effectLst>
            <a:outerShdw blurRad="266700" dist="317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9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Feriados Nacionais e Estaduais, datas comemorativas estaduais</a:t>
            </a: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737 registros x 4 features </a:t>
            </a:r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9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9" name="object 8"/>
          <p:cNvSpPr/>
          <p:nvPr/>
        </p:nvSpPr>
        <p:spPr>
          <a:xfrm>
            <a:off x="1463869" y="727718"/>
            <a:ext cx="309563" cy="297743"/>
          </a:xfrm>
          <a:custGeom>
            <a:avLst/>
            <a:gdLst/>
            <a:ahLst/>
            <a:cxnLst/>
            <a:rect l="l" t="t" r="r" b="b"/>
            <a:pathLst>
              <a:path w="619125" h="439419">
                <a:moveTo>
                  <a:pt x="618744" y="146304"/>
                </a:moveTo>
                <a:lnTo>
                  <a:pt x="610527" y="168592"/>
                </a:lnTo>
                <a:lnTo>
                  <a:pt x="587171" y="189090"/>
                </a:lnTo>
                <a:lnTo>
                  <a:pt x="552450" y="206260"/>
                </a:lnTo>
                <a:lnTo>
                  <a:pt x="552450" y="316992"/>
                </a:lnTo>
                <a:lnTo>
                  <a:pt x="550849" y="326974"/>
                </a:lnTo>
                <a:lnTo>
                  <a:pt x="546366" y="334670"/>
                </a:lnTo>
                <a:lnTo>
                  <a:pt x="539394" y="339623"/>
                </a:lnTo>
                <a:lnTo>
                  <a:pt x="530352" y="341376"/>
                </a:lnTo>
                <a:lnTo>
                  <a:pt x="521296" y="339623"/>
                </a:lnTo>
                <a:lnTo>
                  <a:pt x="514324" y="334670"/>
                </a:lnTo>
                <a:lnTo>
                  <a:pt x="509841" y="326974"/>
                </a:lnTo>
                <a:lnTo>
                  <a:pt x="508254" y="316992"/>
                </a:lnTo>
                <a:lnTo>
                  <a:pt x="509841" y="307022"/>
                </a:lnTo>
                <a:lnTo>
                  <a:pt x="514324" y="299326"/>
                </a:lnTo>
                <a:lnTo>
                  <a:pt x="521296" y="294373"/>
                </a:lnTo>
                <a:lnTo>
                  <a:pt x="530352" y="292608"/>
                </a:lnTo>
                <a:lnTo>
                  <a:pt x="539394" y="294373"/>
                </a:lnTo>
                <a:lnTo>
                  <a:pt x="546366" y="299326"/>
                </a:lnTo>
                <a:lnTo>
                  <a:pt x="550849" y="307022"/>
                </a:lnTo>
                <a:lnTo>
                  <a:pt x="552450" y="316992"/>
                </a:lnTo>
                <a:lnTo>
                  <a:pt x="552450" y="206260"/>
                </a:lnTo>
                <a:lnTo>
                  <a:pt x="502564" y="222338"/>
                </a:lnTo>
                <a:lnTo>
                  <a:pt x="445109" y="233883"/>
                </a:lnTo>
                <a:lnTo>
                  <a:pt x="380085" y="241261"/>
                </a:lnTo>
                <a:lnTo>
                  <a:pt x="309372" y="243840"/>
                </a:lnTo>
                <a:lnTo>
                  <a:pt x="238658" y="241261"/>
                </a:lnTo>
                <a:lnTo>
                  <a:pt x="173621" y="233883"/>
                </a:lnTo>
                <a:lnTo>
                  <a:pt x="116166" y="222338"/>
                </a:lnTo>
                <a:lnTo>
                  <a:pt x="68186" y="207200"/>
                </a:lnTo>
                <a:lnTo>
                  <a:pt x="31559" y="189090"/>
                </a:lnTo>
                <a:lnTo>
                  <a:pt x="0" y="146304"/>
                </a:lnTo>
                <a:lnTo>
                  <a:pt x="0" y="341376"/>
                </a:lnTo>
                <a:lnTo>
                  <a:pt x="31559" y="384162"/>
                </a:lnTo>
                <a:lnTo>
                  <a:pt x="68186" y="402272"/>
                </a:lnTo>
                <a:lnTo>
                  <a:pt x="116166" y="417410"/>
                </a:lnTo>
                <a:lnTo>
                  <a:pt x="173621" y="428955"/>
                </a:lnTo>
                <a:lnTo>
                  <a:pt x="238658" y="436333"/>
                </a:lnTo>
                <a:lnTo>
                  <a:pt x="309372" y="438912"/>
                </a:lnTo>
                <a:lnTo>
                  <a:pt x="380085" y="436333"/>
                </a:lnTo>
                <a:lnTo>
                  <a:pt x="445109" y="428955"/>
                </a:lnTo>
                <a:lnTo>
                  <a:pt x="502564" y="417410"/>
                </a:lnTo>
                <a:lnTo>
                  <a:pt x="550545" y="402272"/>
                </a:lnTo>
                <a:lnTo>
                  <a:pt x="587171" y="384162"/>
                </a:lnTo>
                <a:lnTo>
                  <a:pt x="618744" y="341376"/>
                </a:lnTo>
                <a:lnTo>
                  <a:pt x="618744" y="292608"/>
                </a:lnTo>
                <a:lnTo>
                  <a:pt x="618744" y="243840"/>
                </a:lnTo>
                <a:lnTo>
                  <a:pt x="618744" y="146304"/>
                </a:lnTo>
                <a:close/>
              </a:path>
              <a:path w="619125" h="439419">
                <a:moveTo>
                  <a:pt x="618744" y="97536"/>
                </a:moveTo>
                <a:lnTo>
                  <a:pt x="587298" y="54660"/>
                </a:lnTo>
                <a:lnTo>
                  <a:pt x="550773" y="36550"/>
                </a:lnTo>
                <a:lnTo>
                  <a:pt x="502869" y="21437"/>
                </a:lnTo>
                <a:lnTo>
                  <a:pt x="445427" y="9918"/>
                </a:lnTo>
                <a:lnTo>
                  <a:pt x="380301" y="2578"/>
                </a:lnTo>
                <a:lnTo>
                  <a:pt x="309372" y="0"/>
                </a:lnTo>
                <a:lnTo>
                  <a:pt x="238429" y="2578"/>
                </a:lnTo>
                <a:lnTo>
                  <a:pt x="173304" y="9918"/>
                </a:lnTo>
                <a:lnTo>
                  <a:pt x="115862" y="21437"/>
                </a:lnTo>
                <a:lnTo>
                  <a:pt x="67957" y="36550"/>
                </a:lnTo>
                <a:lnTo>
                  <a:pt x="31432" y="54660"/>
                </a:lnTo>
                <a:lnTo>
                  <a:pt x="0" y="97536"/>
                </a:lnTo>
                <a:lnTo>
                  <a:pt x="8166" y="119900"/>
                </a:lnTo>
                <a:lnTo>
                  <a:pt x="67957" y="158534"/>
                </a:lnTo>
                <a:lnTo>
                  <a:pt x="115862" y="173647"/>
                </a:lnTo>
                <a:lnTo>
                  <a:pt x="173304" y="185166"/>
                </a:lnTo>
                <a:lnTo>
                  <a:pt x="238429" y="192506"/>
                </a:lnTo>
                <a:lnTo>
                  <a:pt x="309372" y="195072"/>
                </a:lnTo>
                <a:lnTo>
                  <a:pt x="380301" y="192506"/>
                </a:lnTo>
                <a:lnTo>
                  <a:pt x="445427" y="185166"/>
                </a:lnTo>
                <a:lnTo>
                  <a:pt x="502869" y="173647"/>
                </a:lnTo>
                <a:lnTo>
                  <a:pt x="550773" y="158534"/>
                </a:lnTo>
                <a:lnTo>
                  <a:pt x="587298" y="140423"/>
                </a:lnTo>
                <a:lnTo>
                  <a:pt x="618744" y="975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Agrupar 88"/>
          <p:cNvGrpSpPr/>
          <p:nvPr/>
        </p:nvGrpSpPr>
        <p:grpSpPr>
          <a:xfrm>
            <a:off x="6562438" y="1894662"/>
            <a:ext cx="1532862" cy="2730730"/>
            <a:chOff x="5281595" y="2041532"/>
            <a:chExt cx="1532862" cy="2730730"/>
          </a:xfrm>
        </p:grpSpPr>
        <p:sp>
          <p:nvSpPr>
            <p:cNvPr id="88" name="object 8"/>
            <p:cNvSpPr/>
            <p:nvPr/>
          </p:nvSpPr>
          <p:spPr>
            <a:xfrm>
              <a:off x="5481090" y="443386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8"/>
            <p:cNvSpPr/>
            <p:nvPr/>
          </p:nvSpPr>
          <p:spPr>
            <a:xfrm>
              <a:off x="5487594" y="42548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8"/>
            <p:cNvSpPr/>
            <p:nvPr/>
          </p:nvSpPr>
          <p:spPr>
            <a:xfrm>
              <a:off x="5487595" y="4075879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8"/>
            <p:cNvSpPr/>
            <p:nvPr/>
          </p:nvSpPr>
          <p:spPr>
            <a:xfrm>
              <a:off x="5482669" y="3896888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5281595" y="2041532"/>
              <a:ext cx="1506835" cy="324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8" name="object 8"/>
            <p:cNvSpPr/>
            <p:nvPr/>
          </p:nvSpPr>
          <p:spPr>
            <a:xfrm>
              <a:off x="5477744" y="3713160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8"/>
            <p:cNvSpPr/>
            <p:nvPr/>
          </p:nvSpPr>
          <p:spPr>
            <a:xfrm>
              <a:off x="5477744" y="352764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"/>
            <p:cNvSpPr/>
            <p:nvPr/>
          </p:nvSpPr>
          <p:spPr>
            <a:xfrm>
              <a:off x="5477744" y="334201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"/>
            <p:cNvSpPr/>
            <p:nvPr/>
          </p:nvSpPr>
          <p:spPr>
            <a:xfrm>
              <a:off x="5477744" y="3163024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"/>
            <p:cNvSpPr/>
            <p:nvPr/>
          </p:nvSpPr>
          <p:spPr>
            <a:xfrm>
              <a:off x="5477744" y="2979647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"/>
            <p:cNvSpPr/>
            <p:nvPr/>
          </p:nvSpPr>
          <p:spPr>
            <a:xfrm>
              <a:off x="5477744" y="27962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"/>
            <p:cNvSpPr/>
            <p:nvPr/>
          </p:nvSpPr>
          <p:spPr>
            <a:xfrm>
              <a:off x="5479940" y="2612955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85" name="object 8"/>
            <p:cNvSpPr/>
            <p:nvPr/>
          </p:nvSpPr>
          <p:spPr>
            <a:xfrm>
              <a:off x="5479940" y="2429639"/>
              <a:ext cx="303059" cy="325221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86" name="CaixaDeTexto 85"/>
            <p:cNvSpPr txBox="1"/>
            <p:nvPr/>
          </p:nvSpPr>
          <p:spPr>
            <a:xfrm>
              <a:off x="5841388" y="3208360"/>
              <a:ext cx="973069" cy="324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45070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125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91" name="Agrupar 90"/>
          <p:cNvGrpSpPr/>
          <p:nvPr/>
        </p:nvGrpSpPr>
        <p:grpSpPr>
          <a:xfrm>
            <a:off x="2194396" y="615802"/>
            <a:ext cx="4665402" cy="1223017"/>
            <a:chOff x="2149055" y="573010"/>
            <a:chExt cx="4665402" cy="1322448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457" y="603966"/>
              <a:ext cx="4318000" cy="1291492"/>
            </a:xfrm>
            <a:prstGeom prst="rect">
              <a:avLst/>
            </a:prstGeom>
          </p:spPr>
        </p:pic>
        <p:sp>
          <p:nvSpPr>
            <p:cNvPr id="90" name="Elipse 89"/>
            <p:cNvSpPr/>
            <p:nvPr/>
          </p:nvSpPr>
          <p:spPr>
            <a:xfrm>
              <a:off x="2149055" y="573010"/>
              <a:ext cx="292520" cy="2595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Agrupar 92"/>
          <p:cNvGrpSpPr/>
          <p:nvPr/>
        </p:nvGrpSpPr>
        <p:grpSpPr>
          <a:xfrm>
            <a:off x="1308865" y="1817821"/>
            <a:ext cx="4843652" cy="1113132"/>
            <a:chOff x="1149608" y="1830006"/>
            <a:chExt cx="4843652" cy="1113132"/>
          </a:xfrm>
        </p:grpSpPr>
        <p:sp>
          <p:nvSpPr>
            <p:cNvPr id="70" name="Retângulo 69"/>
            <p:cNvSpPr/>
            <p:nvPr/>
          </p:nvSpPr>
          <p:spPr>
            <a:xfrm>
              <a:off x="1421260" y="1989031"/>
              <a:ext cx="4572000" cy="9541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df_datas.replace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({'Nacional' : '1', 'Estadual': '1', 'Comemorativa': '1'},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df_datas.rename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={'Tipo':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Nacional_Estadual_Comemorativa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'},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['Data']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['Data'].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('datetime64')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Nacional_Estadual_Comemorativa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Nacional_Estadual_Comemorativa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(np.uint8)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Descricao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Descricao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['Uf']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['Uf'].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1149608" y="1830006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95" name="Agrupar 94"/>
          <p:cNvGrpSpPr/>
          <p:nvPr/>
        </p:nvGrpSpPr>
        <p:grpSpPr>
          <a:xfrm>
            <a:off x="1270652" y="2987456"/>
            <a:ext cx="4881865" cy="569360"/>
            <a:chOff x="60248" y="3064348"/>
            <a:chExt cx="4881865" cy="569360"/>
          </a:xfrm>
        </p:grpSpPr>
        <p:sp>
          <p:nvSpPr>
            <p:cNvPr id="71" name="Retângulo 70"/>
            <p:cNvSpPr/>
            <p:nvPr/>
          </p:nvSpPr>
          <p:spPr>
            <a:xfrm>
              <a:off x="169942" y="3295154"/>
              <a:ext cx="47721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data_compra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pd.to_datetime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dt.date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data_compra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data_compra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('datetime64')</a:t>
              </a:r>
            </a:p>
          </p:txBody>
        </p:sp>
        <p:sp>
          <p:nvSpPr>
            <p:cNvPr id="94" name="Elipse 93"/>
            <p:cNvSpPr/>
            <p:nvPr/>
          </p:nvSpPr>
          <p:spPr>
            <a:xfrm>
              <a:off x="60248" y="3064348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98" name="Agrupar 97"/>
          <p:cNvGrpSpPr/>
          <p:nvPr/>
        </p:nvGrpSpPr>
        <p:grpSpPr>
          <a:xfrm>
            <a:off x="1270652" y="3679029"/>
            <a:ext cx="4844926" cy="692800"/>
            <a:chOff x="48423" y="3610819"/>
            <a:chExt cx="4844926" cy="692800"/>
          </a:xfrm>
        </p:grpSpPr>
        <p:sp>
          <p:nvSpPr>
            <p:cNvPr id="72" name="Retângulo 71"/>
            <p:cNvSpPr/>
            <p:nvPr/>
          </p:nvSpPr>
          <p:spPr>
            <a:xfrm>
              <a:off x="159102" y="3925000"/>
              <a:ext cx="42724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 = pd.merge(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,right=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how='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=['data_compra','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customer_state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right_on=['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Data','Uf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</a:t>
              </a:r>
            </a:p>
          </p:txBody>
        </p:sp>
        <p:sp>
          <p:nvSpPr>
            <p:cNvPr id="87" name="Seta para Baixo 86"/>
            <p:cNvSpPr/>
            <p:nvPr/>
          </p:nvSpPr>
          <p:spPr>
            <a:xfrm rot="16200000">
              <a:off x="4526809" y="3937080"/>
              <a:ext cx="411731" cy="321348"/>
            </a:xfrm>
            <a:prstGeom prst="downArrow">
              <a:avLst>
                <a:gd name="adj1" fmla="val 50000"/>
                <a:gd name="adj2" fmla="val 347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Elipse 96"/>
            <p:cNvSpPr/>
            <p:nvPr/>
          </p:nvSpPr>
          <p:spPr>
            <a:xfrm>
              <a:off x="48423" y="3610819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2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Ausentes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56922" y="520574"/>
            <a:ext cx="4683600" cy="1044908"/>
            <a:chOff x="127559" y="585958"/>
            <a:chExt cx="4683600" cy="1044908"/>
          </a:xfrm>
        </p:grpSpPr>
        <p:sp>
          <p:nvSpPr>
            <p:cNvPr id="2" name="Retângulo 1"/>
            <p:cNvSpPr/>
            <p:nvPr/>
          </p:nvSpPr>
          <p:spPr>
            <a:xfrm>
              <a:off x="127559" y="799869"/>
              <a:ext cx="4683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Sede de governo: 0 e 1(é capital do respectivo estado</a:t>
              </a:r>
              <a:r>
                <a:rPr lang="pt-BR" sz="8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).</a:t>
              </a:r>
            </a:p>
            <a:p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['Sede de governo']= df_OPCD_2017['Sede de governo'].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np.nan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0)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df_OPCD_2017['Sede de governo'] = df_OPCD_2017['Sede de governo'].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apply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1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x != 0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0)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df_OPCD_2017['Sede de governo'].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162196" y="585958"/>
              <a:ext cx="292520" cy="239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Agrupar 24"/>
          <p:cNvGrpSpPr/>
          <p:nvPr/>
        </p:nvGrpSpPr>
        <p:grpSpPr>
          <a:xfrm>
            <a:off x="77947" y="1706438"/>
            <a:ext cx="4602910" cy="818828"/>
            <a:chOff x="69959" y="1616042"/>
            <a:chExt cx="4629600" cy="818828"/>
          </a:xfrm>
        </p:grpSpPr>
        <p:sp>
          <p:nvSpPr>
            <p:cNvPr id="4" name="Retângulo 3"/>
            <p:cNvSpPr/>
            <p:nvPr/>
          </p:nvSpPr>
          <p:spPr>
            <a:xfrm>
              <a:off x="127559" y="1850095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</a:t>
              </a:r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product_category_name</a:t>
              </a:r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com 787 1.75% </a:t>
              </a:r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nulos.Alterado</a:t>
              </a:r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então para Outros</a:t>
              </a:r>
              <a:r>
                <a:rPr lang="pt-BR" sz="800" b="1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product_category_name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fillna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('Outros',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product_category_name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().sum()</a:t>
              </a:r>
            </a:p>
          </p:txBody>
        </p:sp>
        <p:sp>
          <p:nvSpPr>
            <p:cNvPr id="19" name="Elipse 18"/>
            <p:cNvSpPr/>
            <p:nvPr/>
          </p:nvSpPr>
          <p:spPr>
            <a:xfrm>
              <a:off x="69959" y="1616042"/>
              <a:ext cx="301216" cy="258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77947" y="2695251"/>
            <a:ext cx="4869377" cy="869131"/>
            <a:chOff x="69959" y="2406592"/>
            <a:chExt cx="4869377" cy="869131"/>
          </a:xfrm>
        </p:grpSpPr>
        <p:sp>
          <p:nvSpPr>
            <p:cNvPr id="6" name="Retângulo 5"/>
            <p:cNvSpPr/>
            <p:nvPr/>
          </p:nvSpPr>
          <p:spPr>
            <a:xfrm>
              <a:off x="140536" y="2690948"/>
              <a:ext cx="4798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</a:t>
              </a:r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review_comment_message</a:t>
              </a:r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26117 </a:t>
              </a:r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ocorrencias</a:t>
              </a:r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57.95% nulos. Alterado para Sem </a:t>
              </a:r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comentario</a:t>
              </a:r>
              <a:r>
                <a:rPr 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endParaRPr lang="pt-BR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review_comment_message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fillna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('Sem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comentario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review_comment_message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().sum()</a:t>
              </a:r>
            </a:p>
          </p:txBody>
        </p:sp>
        <p:sp>
          <p:nvSpPr>
            <p:cNvPr id="20" name="Elipse 19"/>
            <p:cNvSpPr/>
            <p:nvPr/>
          </p:nvSpPr>
          <p:spPr>
            <a:xfrm>
              <a:off x="69959" y="2406592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7" name="Agrupar 26"/>
          <p:cNvGrpSpPr/>
          <p:nvPr/>
        </p:nvGrpSpPr>
        <p:grpSpPr>
          <a:xfrm>
            <a:off x="127559" y="3786711"/>
            <a:ext cx="4660581" cy="809526"/>
            <a:chOff x="63819" y="3265427"/>
            <a:chExt cx="4660581" cy="809526"/>
          </a:xfrm>
        </p:grpSpPr>
        <p:sp>
          <p:nvSpPr>
            <p:cNvPr id="7" name="Retângulo 6"/>
            <p:cNvSpPr/>
            <p:nvPr/>
          </p:nvSpPr>
          <p:spPr>
            <a:xfrm>
              <a:off x="152400" y="3490178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8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Não é feriado, preenchimento</a:t>
              </a:r>
            </a:p>
            <a:p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Descricao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fillna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('Não é feriado.',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Descricao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().sum()</a:t>
              </a:r>
            </a:p>
          </p:txBody>
        </p:sp>
        <p:sp>
          <p:nvSpPr>
            <p:cNvPr id="21" name="Elipse 20"/>
            <p:cNvSpPr/>
            <p:nvPr/>
          </p:nvSpPr>
          <p:spPr>
            <a:xfrm>
              <a:off x="63819" y="3265427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4746087" y="1481499"/>
            <a:ext cx="4266592" cy="3260170"/>
            <a:chOff x="4746087" y="1481499"/>
            <a:chExt cx="4266592" cy="3260170"/>
          </a:xfrm>
        </p:grpSpPr>
        <p:sp>
          <p:nvSpPr>
            <p:cNvPr id="15" name="Retângulo 14"/>
            <p:cNvSpPr/>
            <p:nvPr/>
          </p:nvSpPr>
          <p:spPr>
            <a:xfrm>
              <a:off x="5003439" y="1571570"/>
              <a:ext cx="4009240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Clientes com coordenadas faltantes</a:t>
              </a:r>
              <a:r>
                <a:rPr lang="pt-BR" sz="8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endParaRPr lang="pt-BR" sz="800" b="1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df_cli_sem_coordenadas</a:t>
              </a:r>
              <a:r>
                <a:rPr 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=df_OPCD_2017[df_OPCD_2017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customer_latitude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isna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()]</a:t>
              </a:r>
            </a:p>
            <a:p>
              <a:r>
                <a:rPr lang="pt-BR" sz="800" dirty="0" err="1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df_cli_sem_coordenadas.shape</a:t>
              </a:r>
              <a:endParaRPr lang="pt-BR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405, 125</a:t>
              </a:r>
            </a:p>
            <a:p>
              <a:endPara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 fonte: https://www.askpython.com/python/python-geopy-to-find-geocode-of-an-address</a:t>
              </a:r>
            </a:p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#Criando uma instancia da classe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Nominatim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geolocator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Nominatim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user_agent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="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my_request</a:t>
              </a:r>
              <a:r>
                <a:rPr 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endPara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geocode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RateLimiter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geolocator.geocode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min_delay_seconds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=1)</a:t>
              </a:r>
            </a:p>
            <a:p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df_listagem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location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df_listagem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customer_city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apply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geocode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df_listagem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geolocation_lat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df_listagem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location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apply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x.latitude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x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None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df_listagem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geolocation_lng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df_listagem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location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apply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x.longitude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x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None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#Atualizando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 as coordenadas dos clientes que estavam faltando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lista=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geolocation_lat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df_indice_sem_latitude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customer_latitude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lista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lista=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geolocation_lng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df_indice_sem_latitude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customer_longitude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lista</a:t>
              </a:r>
            </a:p>
          </p:txBody>
        </p:sp>
        <p:sp>
          <p:nvSpPr>
            <p:cNvPr id="22" name="Elipse 21"/>
            <p:cNvSpPr/>
            <p:nvPr/>
          </p:nvSpPr>
          <p:spPr>
            <a:xfrm>
              <a:off x="4746087" y="1481499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748215" y="540696"/>
            <a:ext cx="4395785" cy="966580"/>
            <a:chOff x="4748215" y="540696"/>
            <a:chExt cx="4395785" cy="966580"/>
          </a:xfrm>
        </p:grpSpPr>
        <p:sp>
          <p:nvSpPr>
            <p:cNvPr id="14" name="Retângulo 13"/>
            <p:cNvSpPr/>
            <p:nvPr/>
          </p:nvSpPr>
          <p:spPr>
            <a:xfrm>
              <a:off x="5032326" y="553169"/>
              <a:ext cx="411167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Nas features:</a:t>
              </a:r>
            </a:p>
            <a:p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order_delivered_carrier_date</a:t>
              </a:r>
              <a:endParaRPr lang="pt-BR" sz="8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order_delivered_customer_date</a:t>
              </a:r>
              <a:endParaRPr lang="pt-BR" sz="8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ocorrem nulos(0.0044%- 2 </a:t>
              </a:r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ocorrencias</a:t>
              </a:r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 e serão </a:t>
              </a:r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excluidos</a:t>
              </a:r>
              <a:r>
                <a:rPr lang="pt-BR" sz="800" b="1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endParaRPr lang="pt-BR" sz="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df_OPCD_2017.dropna(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subset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['order_delivered_carrier_date','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order_delivered_customer_date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Elipse 22"/>
            <p:cNvSpPr/>
            <p:nvPr/>
          </p:nvSpPr>
          <p:spPr>
            <a:xfrm>
              <a:off x="4748215" y="540696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43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Ausentes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42754" y="1446006"/>
            <a:ext cx="7253909" cy="2923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 com coordenadas faltantes</a:t>
            </a:r>
            <a:r>
              <a:rPr lang="pt-BR" sz="800" b="1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pt-BR" sz="800" b="1" dirty="0" smtClean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df_vend_sem_coordenadas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=df_OPCD_2017[df_OPCD_2017['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seller_latitude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()]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df_vend_sem_coordenadas.shape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117,125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df_localizacoes_sem_duplicados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foi gerado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anteriormente c/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df_localizacoes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Agregando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geolocalização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das cidades pela mediana.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df_localizacoes_sem_duplicados_agreg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df_localizacoes_sem_duplicados.groupby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geolocation_city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'geolocation_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'geolocation_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geolocation_state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df_lista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base para atualizar df_OPCD_2017 com as coordenadas faltantes dos vendedores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df_vend_sem_coordenadas_pre_merge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df_vend_sem_coordenadas.copy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df_vend_sem_coordenadas_pre_merge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indice_antigo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df_vend_sem_coordenadas_pre_merge.index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df_lista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df_vend_sem_coordenadas_pre_merge.merge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df_localizacoes_sem_duplicados_agreg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how='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left_on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right_on='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geolocation_city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df_lista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geolocation_city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().sum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Atualizando df_OPCD_2017 as coordenadas dos vendedores que estavam faltando.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lista=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df_lista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geolocation_lat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df_OPCD_2017.loc[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df_indice_sem_latitude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seller_latitude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lista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lista=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df_lista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geolocation_lng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df_OPCD_2017.loc[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df_indice_sem_latitude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seller_longitude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lista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34</a:t>
            </a:fld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Ausentes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3" name="Agrupar 22"/>
          <p:cNvGrpSpPr/>
          <p:nvPr/>
        </p:nvGrpSpPr>
        <p:grpSpPr>
          <a:xfrm>
            <a:off x="91559" y="520574"/>
            <a:ext cx="4168384" cy="2923877"/>
            <a:chOff x="91559" y="520574"/>
            <a:chExt cx="4168384" cy="2923877"/>
          </a:xfrm>
        </p:grpSpPr>
        <p:sp>
          <p:nvSpPr>
            <p:cNvPr id="18" name="Retângulo 17"/>
            <p:cNvSpPr/>
            <p:nvPr/>
          </p:nvSpPr>
          <p:spPr>
            <a:xfrm>
              <a:off x="132318" y="520574"/>
              <a:ext cx="4127625" cy="29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800" b="1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en-US" sz="8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US" sz="800" b="1" dirty="0" err="1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Tratando</a:t>
              </a:r>
              <a:r>
                <a:rPr lang="en-US" sz="800" b="1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os</a:t>
              </a:r>
              <a:r>
                <a:rPr lang="en-US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falantes</a:t>
              </a:r>
              <a:r>
                <a:rPr lang="en-US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em</a:t>
              </a:r>
              <a:r>
                <a:rPr lang="en-US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</a:t>
              </a:r>
              <a:r>
                <a:rPr lang="en-US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product_weight_g</a:t>
              </a:r>
              <a:r>
                <a:rPr lang="en-US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product_length_cm</a:t>
              </a:r>
              <a:r>
                <a:rPr lang="en-US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product_height_cm</a:t>
              </a:r>
              <a:r>
                <a:rPr lang="en-US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</a:t>
              </a:r>
              <a:r>
                <a:rPr lang="en-US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product_width_cm</a:t>
              </a:r>
              <a:r>
                <a:rPr lang="en-US" sz="800" b="1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endParaRPr lang="en-US" sz="800" b="1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np.unique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(df_OPCD_2017[df_OPCD_2017['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product_length_cm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isna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()][['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</a:t>
              </a:r>
              <a:r>
                <a:rPr lang="en-US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']])</a:t>
              </a:r>
            </a:p>
            <a:p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array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(['09ff539a621711667c43eba6a3bd8466', '5eb564652db742ff8f28759cd8d2652a</a:t>
              </a:r>
              <a:r>
                <a:rPr lang="pt-BR" alt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</a:t>
              </a:r>
              <a:endParaRPr lang="en-US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en-US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US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#pela </a:t>
              </a:r>
              <a:r>
                <a:rPr lang="en-US" sz="800" dirty="0" err="1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mediana</a:t>
              </a:r>
              <a:endParaRPr lang="en-US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US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df_OPCD_2017.loc[df_</a:t>
              </a:r>
              <a:r>
                <a:rPr lang="en-US" sz="800" dirty="0" err="1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product_weight_g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850</a:t>
              </a: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df_OPCD_2017.loc[df_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product_length_cm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33</a:t>
              </a: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df_OPCD_2017.loc[df_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product_height_cm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16</a:t>
              </a: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df_OPCD_2017.loc[df_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product_width_cm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25</a:t>
              </a: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df_OPCD_2017[df_OPCD_2017['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== '09ff539a621711667c43eba6a3bd8466</a:t>
              </a:r>
              <a:r>
                <a:rPr lang="en-US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</a:t>
              </a:r>
            </a:p>
            <a:p>
              <a:endParaRPr lang="en-US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#pela </a:t>
              </a:r>
              <a:r>
                <a:rPr lang="en-US" sz="800" dirty="0" err="1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mediana</a:t>
              </a:r>
              <a:endParaRPr lang="en-US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df_OPCD_2017.loc[df_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product_weight_g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700</a:t>
              </a: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df_OPCD_2017.loc[df_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product_length_cm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25</a:t>
              </a: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df_OPCD_2017.loc[df_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product_height_cm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13</a:t>
              </a: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df_OPCD_2017.loc[df_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product_width_cm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20</a:t>
              </a:r>
            </a:p>
            <a:p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df_OPCD_2017[df_OPCD_2017['</a:t>
              </a:r>
              <a:r>
                <a:rPr lang="en-US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</a:t>
              </a:r>
              <a:r>
                <a:rPr lang="en-US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== '5eb564652db742ff8f28759cd8d2652a</a:t>
              </a:r>
              <a:r>
                <a:rPr lang="en-US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Elipse 18"/>
            <p:cNvSpPr/>
            <p:nvPr/>
          </p:nvSpPr>
          <p:spPr>
            <a:xfrm>
              <a:off x="91559" y="520574"/>
              <a:ext cx="292520" cy="239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82863" y="3392918"/>
            <a:ext cx="3942818" cy="1161307"/>
            <a:chOff x="82863" y="3392918"/>
            <a:chExt cx="3942818" cy="1161307"/>
          </a:xfrm>
        </p:grpSpPr>
        <p:sp>
          <p:nvSpPr>
            <p:cNvPr id="2" name="Retângulo 1"/>
            <p:cNvSpPr/>
            <p:nvPr/>
          </p:nvSpPr>
          <p:spPr>
            <a:xfrm>
              <a:off x="161999" y="3600118"/>
              <a:ext cx="386368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Informações estão ausentes no cadastro de produtos(</a:t>
              </a:r>
              <a:r>
                <a:rPr lang="pt-BR" sz="8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df_produtos</a:t>
              </a:r>
              <a:r>
                <a:rPr lang="pt-BR" sz="800" b="1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).</a:t>
              </a:r>
            </a:p>
            <a:p>
              <a:endParaRPr lang="pt-BR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product_category_name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fillna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('Sem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comentario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product_name_lenght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fillna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(14,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product_description_lenght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fillna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(14,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product_photos_qty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fillna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(0,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82863" y="3392918"/>
              <a:ext cx="299479" cy="258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5" name="Agrupar 24"/>
          <p:cNvGrpSpPr/>
          <p:nvPr/>
        </p:nvGrpSpPr>
        <p:grpSpPr>
          <a:xfrm>
            <a:off x="82863" y="4426635"/>
            <a:ext cx="4009511" cy="707191"/>
            <a:chOff x="82863" y="4426635"/>
            <a:chExt cx="4009511" cy="707191"/>
          </a:xfrm>
        </p:grpSpPr>
        <p:sp>
          <p:nvSpPr>
            <p:cNvPr id="15" name="Retângulo 14"/>
            <p:cNvSpPr/>
            <p:nvPr/>
          </p:nvSpPr>
          <p:spPr>
            <a:xfrm>
              <a:off x="161999" y="4672161"/>
              <a:ext cx="393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Preenchimento Feriados Nacionais e estaduais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Nacional_Estadual_Comemorativa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fillna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(0,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</p:txBody>
        </p:sp>
        <p:sp>
          <p:nvSpPr>
            <p:cNvPr id="21" name="Elipse 20"/>
            <p:cNvSpPr/>
            <p:nvPr/>
          </p:nvSpPr>
          <p:spPr>
            <a:xfrm>
              <a:off x="82863" y="4426635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4205515" y="596633"/>
            <a:ext cx="4704569" cy="3670662"/>
            <a:chOff x="4205515" y="596633"/>
            <a:chExt cx="4704569" cy="3670662"/>
          </a:xfrm>
        </p:grpSpPr>
        <p:sp>
          <p:nvSpPr>
            <p:cNvPr id="4" name="Retângulo 3"/>
            <p:cNvSpPr/>
            <p:nvPr/>
          </p:nvSpPr>
          <p:spPr>
            <a:xfrm>
              <a:off x="4205515" y="850975"/>
              <a:ext cx="4704569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8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Atualizando data da aprovação faltante</a:t>
              </a:r>
              <a:r>
                <a:rPr 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endParaRPr lang="pt-BR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pedidos_sem_aprovacao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np.unique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(df_OPCD_2017[df_OPCD_2017['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isna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()][['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']]))                          </a:t>
              </a:r>
            </a:p>
            <a:p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pedidos_sem_aprovacao_per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=(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pedidos_sem_aprovacao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/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np.unique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'])))*100</a:t>
              </a:r>
            </a:p>
            <a:p>
              <a:endPara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("{}/{} ({:.2f}%) Número de pedidos SEM aprovação.".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format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pedidos_sem_aprovacao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np.unique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(df_OPCD_2017['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'])),</a:t>
              </a:r>
              <a:r>
                <a:rPr 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pedidos_sem_aprovacao_per</a:t>
              </a:r>
              <a:r>
                <a:rPr 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</a:t>
              </a:r>
            </a:p>
            <a:p>
              <a:endParaRPr 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14/43354 (0.03%) Número de pedidos SEM aprovação.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pt-BR" alt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pedidos_datas_iguais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(df_OPCD_2017[(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pd.to_datetime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(df_OPCD_2017['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dt.date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== 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pd.to_datetime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(df_OPCD_2017['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dt.date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)])</a:t>
              </a:r>
            </a:p>
            <a:p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pedidos_totais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np.unique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(df_OPCD_2017['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']))</a:t>
              </a:r>
            </a:p>
            <a:p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pedidos_datas_iguais_per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=(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pedidos_datas_iguais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/ 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pedidos_totais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)*100</a:t>
              </a:r>
            </a:p>
            <a:p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("São {}/{} ({:.2f}%) onde 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(data de compra = data de aprovação ). Posso então adotar para os faltantes em 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.".\</a:t>
              </a:r>
            </a:p>
            <a:p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format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alt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pedidos_datas_iguais,pedidos_totais,pedidos_datas_iguais_per</a:t>
              </a:r>
              <a:r>
                <a:rPr lang="pt-BR" alt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</a:t>
              </a:r>
            </a:p>
            <a:p>
              <a:endPara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São 31584/43354 (72.85%) onde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(data de compra = data de aprovação ). Posso então adotar para os faltantes em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endParaRPr lang="pt-BR" alt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en-US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en-US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fillna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(df_OPCD_2017['</a:t>
              </a:r>
              <a:r>
                <a:rPr lang="en-US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  <a:r>
                <a:rPr lang="en-US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=True</a:t>
              </a:r>
              <a:r>
                <a:rPr lang="en-US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2" name="Elipse 21"/>
            <p:cNvSpPr/>
            <p:nvPr/>
          </p:nvSpPr>
          <p:spPr>
            <a:xfrm>
              <a:off x="4243142" y="596633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8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Inconsistentes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339356" y="620570"/>
            <a:ext cx="1532862" cy="2730730"/>
            <a:chOff x="5281595" y="2041532"/>
            <a:chExt cx="1532862" cy="2730730"/>
          </a:xfrm>
        </p:grpSpPr>
        <p:sp>
          <p:nvSpPr>
            <p:cNvPr id="15" name="object 8"/>
            <p:cNvSpPr/>
            <p:nvPr/>
          </p:nvSpPr>
          <p:spPr>
            <a:xfrm>
              <a:off x="5481090" y="443386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/>
            <p:cNvSpPr/>
            <p:nvPr/>
          </p:nvSpPr>
          <p:spPr>
            <a:xfrm>
              <a:off x="5487594" y="42548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/>
            <p:cNvSpPr/>
            <p:nvPr/>
          </p:nvSpPr>
          <p:spPr>
            <a:xfrm>
              <a:off x="5487595" y="4075879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/>
            <p:cNvSpPr/>
            <p:nvPr/>
          </p:nvSpPr>
          <p:spPr>
            <a:xfrm>
              <a:off x="5482669" y="3896888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5281595" y="2041532"/>
              <a:ext cx="1506835" cy="324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object 8"/>
            <p:cNvSpPr/>
            <p:nvPr/>
          </p:nvSpPr>
          <p:spPr>
            <a:xfrm>
              <a:off x="5477744" y="3713160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5477744" y="352764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/>
            <p:cNvSpPr/>
            <p:nvPr/>
          </p:nvSpPr>
          <p:spPr>
            <a:xfrm>
              <a:off x="5477744" y="334201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/>
            <p:cNvSpPr/>
            <p:nvPr/>
          </p:nvSpPr>
          <p:spPr>
            <a:xfrm>
              <a:off x="5477744" y="3163024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8"/>
            <p:cNvSpPr/>
            <p:nvPr/>
          </p:nvSpPr>
          <p:spPr>
            <a:xfrm>
              <a:off x="5477744" y="2979647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/>
            <p:cNvSpPr/>
            <p:nvPr/>
          </p:nvSpPr>
          <p:spPr>
            <a:xfrm>
              <a:off x="5477744" y="27962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"/>
            <p:cNvSpPr/>
            <p:nvPr/>
          </p:nvSpPr>
          <p:spPr>
            <a:xfrm>
              <a:off x="5479940" y="2612955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7" name="object 8"/>
            <p:cNvSpPr/>
            <p:nvPr/>
          </p:nvSpPr>
          <p:spPr>
            <a:xfrm>
              <a:off x="5479940" y="2429639"/>
              <a:ext cx="303059" cy="325221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41388" y="3208360"/>
              <a:ext cx="973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45067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125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" name="Retângulo 1"/>
          <p:cNvSpPr/>
          <p:nvPr/>
        </p:nvSpPr>
        <p:spPr>
          <a:xfrm>
            <a:off x="2323214" y="730963"/>
            <a:ext cx="4497572" cy="1852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#1-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- compra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order_delivered_customer_date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compra &gt; entrega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num_total-len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order_delivered_customer_date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df_OPCD_2017=df_OPCD_2017[~(df_OPCD_2017["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order_delivered_customer_date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f'São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 registros: data de compra DEPOIS da entrega!!')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=df_OPCD_2017.shape[0]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</a:rPr>
              <a:t>São 0 registros: data de compra DEPOIS da entrega!!</a:t>
            </a:r>
            <a:r>
              <a:rPr lang="pt-BR" altLang="pt-BR" sz="400" dirty="0"/>
              <a:t> </a:t>
            </a:r>
            <a:endParaRPr lang="pt-BR" altLang="pt-BR" sz="1400" dirty="0">
              <a:latin typeface="Arial" panose="020B0604020202020204" pitchFamily="34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323214" y="2716897"/>
            <a:ext cx="4572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#2-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aprovação - compra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tempo_aprovacao_compra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order_approved_at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compra &gt; aprovação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num_total-len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order_approved_at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df_OPCD_2017=df_OPCD_2017[~(df_OPCD_2017["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order_approved_at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f'São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 registros: data de compra DEPOIS da aprovação!!')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=df_OPCD_2017.shape[0]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São 0 registros: data de compra DEPOIS da aprovação!!</a:t>
            </a:r>
            <a:r>
              <a:rPr lang="pt-BR" altLang="pt-BR" sz="400" dirty="0"/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5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Inconsistentes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339356" y="620570"/>
            <a:ext cx="1532862" cy="2730730"/>
            <a:chOff x="5281595" y="2041532"/>
            <a:chExt cx="1532862" cy="2730730"/>
          </a:xfrm>
        </p:grpSpPr>
        <p:sp>
          <p:nvSpPr>
            <p:cNvPr id="15" name="object 8"/>
            <p:cNvSpPr/>
            <p:nvPr/>
          </p:nvSpPr>
          <p:spPr>
            <a:xfrm>
              <a:off x="5481090" y="443386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/>
            <p:cNvSpPr/>
            <p:nvPr/>
          </p:nvSpPr>
          <p:spPr>
            <a:xfrm>
              <a:off x="5487594" y="42548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/>
            <p:cNvSpPr/>
            <p:nvPr/>
          </p:nvSpPr>
          <p:spPr>
            <a:xfrm>
              <a:off x="5487595" y="4075879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/>
            <p:cNvSpPr/>
            <p:nvPr/>
          </p:nvSpPr>
          <p:spPr>
            <a:xfrm>
              <a:off x="5482669" y="3896888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5281595" y="2041532"/>
              <a:ext cx="1506835" cy="324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object 8"/>
            <p:cNvSpPr/>
            <p:nvPr/>
          </p:nvSpPr>
          <p:spPr>
            <a:xfrm>
              <a:off x="5477744" y="3713160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5477744" y="352764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/>
            <p:cNvSpPr/>
            <p:nvPr/>
          </p:nvSpPr>
          <p:spPr>
            <a:xfrm>
              <a:off x="5477744" y="334201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/>
            <p:cNvSpPr/>
            <p:nvPr/>
          </p:nvSpPr>
          <p:spPr>
            <a:xfrm>
              <a:off x="5477744" y="3163024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8"/>
            <p:cNvSpPr/>
            <p:nvPr/>
          </p:nvSpPr>
          <p:spPr>
            <a:xfrm>
              <a:off x="5477744" y="2979647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/>
            <p:cNvSpPr/>
            <p:nvPr/>
          </p:nvSpPr>
          <p:spPr>
            <a:xfrm>
              <a:off x="5477744" y="27962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"/>
            <p:cNvSpPr/>
            <p:nvPr/>
          </p:nvSpPr>
          <p:spPr>
            <a:xfrm>
              <a:off x="5479940" y="2612955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7" name="object 8"/>
            <p:cNvSpPr/>
            <p:nvPr/>
          </p:nvSpPr>
          <p:spPr>
            <a:xfrm>
              <a:off x="5479940" y="2429639"/>
              <a:ext cx="303059" cy="325221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41388" y="3208360"/>
              <a:ext cx="973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45067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125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" name="Retângulo 1"/>
          <p:cNvSpPr/>
          <p:nvPr/>
        </p:nvSpPr>
        <p:spPr>
          <a:xfrm>
            <a:off x="2323214" y="730963"/>
            <a:ext cx="47722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#3-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estimado - compra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tempo_espera_compra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order_estimated_delivery_date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compra &gt; estimado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num_total-len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order_estimated_delivery_date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df_OPCD_2017=df_OPCD_2017[~(df_OPCD_2017["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order_estimated_delivery_date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f'São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 registros: data de compra DEPOIS da data de estimação de entrega!!')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=df_OPCD_2017.shape[0]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São 0 registros: data de compra DEPOIS da data de estimação de entrega!!</a:t>
            </a:r>
            <a:r>
              <a:rPr lang="pt-BR" altLang="pt-BR" sz="400" dirty="0"/>
              <a:t> </a:t>
            </a:r>
            <a:endParaRPr lang="pt-BR" altLang="pt-BR" sz="1400" dirty="0">
              <a:latin typeface="Arial" panose="020B0604020202020204" pitchFamily="34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323214" y="2654917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#4-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 - compra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_compra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order_delivered_carrier_date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compra &gt; postagem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num_total-len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order_delivered_carrier_date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df_OPCD_2017=df_OPCD_2017[~(df_OPCD_2017["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order_purchase_timestamp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order_delivered_carrier_date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f'São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 registros: data de compra DEPOIS da postagem!!')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=df_OPCD_2017.shape[0]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São 0 registros: data de compra DEPOIS da postagem!!</a:t>
            </a:r>
            <a:r>
              <a:rPr lang="pt-BR" altLang="pt-BR" sz="400" dirty="0"/>
              <a:t> </a:t>
            </a:r>
            <a:endParaRPr lang="pt-BR" altLang="pt-BR" sz="1400" dirty="0">
              <a:latin typeface="Arial" panose="020B0604020202020204" pitchFamily="34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4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Inconsistentes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339356" y="620570"/>
            <a:ext cx="1532862" cy="2730730"/>
            <a:chOff x="5281595" y="2041532"/>
            <a:chExt cx="1532862" cy="2730730"/>
          </a:xfrm>
        </p:grpSpPr>
        <p:sp>
          <p:nvSpPr>
            <p:cNvPr id="15" name="object 8"/>
            <p:cNvSpPr/>
            <p:nvPr/>
          </p:nvSpPr>
          <p:spPr>
            <a:xfrm>
              <a:off x="5481090" y="443386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/>
            <p:cNvSpPr/>
            <p:nvPr/>
          </p:nvSpPr>
          <p:spPr>
            <a:xfrm>
              <a:off x="5487594" y="42548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/>
            <p:cNvSpPr/>
            <p:nvPr/>
          </p:nvSpPr>
          <p:spPr>
            <a:xfrm>
              <a:off x="5487595" y="4075879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/>
            <p:cNvSpPr/>
            <p:nvPr/>
          </p:nvSpPr>
          <p:spPr>
            <a:xfrm>
              <a:off x="5482669" y="3896888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5281595" y="2041532"/>
              <a:ext cx="1506835" cy="324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object 8"/>
            <p:cNvSpPr/>
            <p:nvPr/>
          </p:nvSpPr>
          <p:spPr>
            <a:xfrm>
              <a:off x="5477744" y="3713160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5477744" y="352764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/>
            <p:cNvSpPr/>
            <p:nvPr/>
          </p:nvSpPr>
          <p:spPr>
            <a:xfrm>
              <a:off x="5477744" y="334201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/>
            <p:cNvSpPr/>
            <p:nvPr/>
          </p:nvSpPr>
          <p:spPr>
            <a:xfrm>
              <a:off x="5477744" y="3163024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8"/>
            <p:cNvSpPr/>
            <p:nvPr/>
          </p:nvSpPr>
          <p:spPr>
            <a:xfrm>
              <a:off x="5477744" y="2979647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/>
            <p:cNvSpPr/>
            <p:nvPr/>
          </p:nvSpPr>
          <p:spPr>
            <a:xfrm>
              <a:off x="5477744" y="27962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"/>
            <p:cNvSpPr/>
            <p:nvPr/>
          </p:nvSpPr>
          <p:spPr>
            <a:xfrm>
              <a:off x="5479940" y="2612955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7" name="object 8"/>
            <p:cNvSpPr/>
            <p:nvPr/>
          </p:nvSpPr>
          <p:spPr>
            <a:xfrm>
              <a:off x="5479940" y="2429639"/>
              <a:ext cx="303059" cy="325221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41388" y="3208360"/>
              <a:ext cx="973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45067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125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" name="Retângulo 1"/>
          <p:cNvSpPr/>
          <p:nvPr/>
        </p:nvSpPr>
        <p:spPr>
          <a:xfrm>
            <a:off x="2323214" y="730963"/>
            <a:ext cx="477224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#5-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- aprovado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tempo_prazo_entrega_aprovado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=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order_delivered_customer_date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order_approved_at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aprovação &gt; entrega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num_total-len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order_approved_at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order_delivered_customer_date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df_OPCD_2017=df_OPCD_2017[~(df_OPCD_2017["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order_approved_at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order_delivered_customer_date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f'São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 registros: data de aprovação DEPOIS da entrega!!')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=df_OPCD_2017.shape[0]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São 11 registros: data de aprovação DEPOIS da entrega!!</a:t>
            </a:r>
            <a:r>
              <a:rPr lang="pt-BR" altLang="pt-BR" sz="400" dirty="0"/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323214" y="2654917"/>
            <a:ext cx="4572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#6-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 - aprovado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order_delivered_carrier_date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order_approved_at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aprovação &gt; postagem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num_total-len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order_approved_at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order_delivered_carrier_date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df_OPCD_2017=df_OPCD_2017[~(df_OPCD_2017["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order_approved_at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order_delivered_carrier_date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f'São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 registros: data de aprovação DEPOIS da postagem!!')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=df_OPCD_2017.shape[0]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São 75 registros: data de aprovação DEPOIS da postagem!!</a:t>
            </a:r>
            <a:r>
              <a:rPr lang="pt-BR" altLang="pt-BR" sz="400" dirty="0"/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Inconsistentes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339356" y="620570"/>
            <a:ext cx="1532862" cy="2730730"/>
            <a:chOff x="5281595" y="2041532"/>
            <a:chExt cx="1532862" cy="2730730"/>
          </a:xfrm>
        </p:grpSpPr>
        <p:sp>
          <p:nvSpPr>
            <p:cNvPr id="15" name="object 8"/>
            <p:cNvSpPr/>
            <p:nvPr/>
          </p:nvSpPr>
          <p:spPr>
            <a:xfrm>
              <a:off x="5481090" y="4433862"/>
              <a:ext cx="309563" cy="338400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/>
            <p:cNvSpPr/>
            <p:nvPr/>
          </p:nvSpPr>
          <p:spPr>
            <a:xfrm>
              <a:off x="5487594" y="42548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/>
            <p:cNvSpPr/>
            <p:nvPr/>
          </p:nvSpPr>
          <p:spPr>
            <a:xfrm>
              <a:off x="5487595" y="4075879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/>
            <p:cNvSpPr/>
            <p:nvPr/>
          </p:nvSpPr>
          <p:spPr>
            <a:xfrm>
              <a:off x="5482669" y="3896888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5281595" y="2041532"/>
              <a:ext cx="1506835" cy="324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endParaRPr lang="pt-B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object 8"/>
            <p:cNvSpPr/>
            <p:nvPr/>
          </p:nvSpPr>
          <p:spPr>
            <a:xfrm>
              <a:off x="5477744" y="3713160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5477744" y="352764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/>
            <p:cNvSpPr/>
            <p:nvPr/>
          </p:nvSpPr>
          <p:spPr>
            <a:xfrm>
              <a:off x="5477744" y="3342016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/>
            <p:cNvSpPr/>
            <p:nvPr/>
          </p:nvSpPr>
          <p:spPr>
            <a:xfrm>
              <a:off x="5477744" y="3163024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8"/>
            <p:cNvSpPr/>
            <p:nvPr/>
          </p:nvSpPr>
          <p:spPr>
            <a:xfrm>
              <a:off x="5477744" y="2979647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/>
            <p:cNvSpPr/>
            <p:nvPr/>
          </p:nvSpPr>
          <p:spPr>
            <a:xfrm>
              <a:off x="5477744" y="2796271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"/>
            <p:cNvSpPr/>
            <p:nvPr/>
          </p:nvSpPr>
          <p:spPr>
            <a:xfrm>
              <a:off x="5479940" y="2612955"/>
              <a:ext cx="303059" cy="324387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7" name="object 8"/>
            <p:cNvSpPr/>
            <p:nvPr/>
          </p:nvSpPr>
          <p:spPr>
            <a:xfrm>
              <a:off x="5479940" y="2429639"/>
              <a:ext cx="303059" cy="325221"/>
            </a:xfrm>
            <a:custGeom>
              <a:avLst/>
              <a:gdLst/>
              <a:ahLst/>
              <a:cxnLst/>
              <a:rect l="l" t="t" r="r" b="b"/>
              <a:pathLst>
                <a:path w="619125" h="439419">
                  <a:moveTo>
                    <a:pt x="618744" y="146304"/>
                  </a:moveTo>
                  <a:lnTo>
                    <a:pt x="610527" y="168592"/>
                  </a:lnTo>
                  <a:lnTo>
                    <a:pt x="587171" y="189090"/>
                  </a:lnTo>
                  <a:lnTo>
                    <a:pt x="552450" y="206260"/>
                  </a:lnTo>
                  <a:lnTo>
                    <a:pt x="552450" y="316992"/>
                  </a:lnTo>
                  <a:lnTo>
                    <a:pt x="550849" y="326974"/>
                  </a:lnTo>
                  <a:lnTo>
                    <a:pt x="546366" y="334670"/>
                  </a:lnTo>
                  <a:lnTo>
                    <a:pt x="539394" y="339623"/>
                  </a:lnTo>
                  <a:lnTo>
                    <a:pt x="530352" y="341376"/>
                  </a:lnTo>
                  <a:lnTo>
                    <a:pt x="521296" y="339623"/>
                  </a:lnTo>
                  <a:lnTo>
                    <a:pt x="514324" y="334670"/>
                  </a:lnTo>
                  <a:lnTo>
                    <a:pt x="509841" y="326974"/>
                  </a:lnTo>
                  <a:lnTo>
                    <a:pt x="508254" y="316992"/>
                  </a:lnTo>
                  <a:lnTo>
                    <a:pt x="509841" y="307022"/>
                  </a:lnTo>
                  <a:lnTo>
                    <a:pt x="514324" y="299326"/>
                  </a:lnTo>
                  <a:lnTo>
                    <a:pt x="521296" y="294373"/>
                  </a:lnTo>
                  <a:lnTo>
                    <a:pt x="530352" y="292608"/>
                  </a:lnTo>
                  <a:lnTo>
                    <a:pt x="539394" y="294373"/>
                  </a:lnTo>
                  <a:lnTo>
                    <a:pt x="546366" y="299326"/>
                  </a:lnTo>
                  <a:lnTo>
                    <a:pt x="550849" y="307022"/>
                  </a:lnTo>
                  <a:lnTo>
                    <a:pt x="552450" y="316992"/>
                  </a:lnTo>
                  <a:lnTo>
                    <a:pt x="552450" y="206260"/>
                  </a:lnTo>
                  <a:lnTo>
                    <a:pt x="502564" y="222338"/>
                  </a:lnTo>
                  <a:lnTo>
                    <a:pt x="445109" y="233883"/>
                  </a:lnTo>
                  <a:lnTo>
                    <a:pt x="380085" y="241261"/>
                  </a:lnTo>
                  <a:lnTo>
                    <a:pt x="309372" y="243840"/>
                  </a:lnTo>
                  <a:lnTo>
                    <a:pt x="238658" y="241261"/>
                  </a:lnTo>
                  <a:lnTo>
                    <a:pt x="173621" y="233883"/>
                  </a:lnTo>
                  <a:lnTo>
                    <a:pt x="116166" y="222338"/>
                  </a:lnTo>
                  <a:lnTo>
                    <a:pt x="68186" y="207200"/>
                  </a:lnTo>
                  <a:lnTo>
                    <a:pt x="31559" y="189090"/>
                  </a:lnTo>
                  <a:lnTo>
                    <a:pt x="0" y="146304"/>
                  </a:lnTo>
                  <a:lnTo>
                    <a:pt x="0" y="341376"/>
                  </a:lnTo>
                  <a:lnTo>
                    <a:pt x="31559" y="384162"/>
                  </a:lnTo>
                  <a:lnTo>
                    <a:pt x="68186" y="402272"/>
                  </a:lnTo>
                  <a:lnTo>
                    <a:pt x="116166" y="417410"/>
                  </a:lnTo>
                  <a:lnTo>
                    <a:pt x="173621" y="428955"/>
                  </a:lnTo>
                  <a:lnTo>
                    <a:pt x="238658" y="436333"/>
                  </a:lnTo>
                  <a:lnTo>
                    <a:pt x="309372" y="438912"/>
                  </a:lnTo>
                  <a:lnTo>
                    <a:pt x="380085" y="436333"/>
                  </a:lnTo>
                  <a:lnTo>
                    <a:pt x="445109" y="428955"/>
                  </a:lnTo>
                  <a:lnTo>
                    <a:pt x="502564" y="417410"/>
                  </a:lnTo>
                  <a:lnTo>
                    <a:pt x="550545" y="402272"/>
                  </a:lnTo>
                  <a:lnTo>
                    <a:pt x="587171" y="384162"/>
                  </a:lnTo>
                  <a:lnTo>
                    <a:pt x="618744" y="341376"/>
                  </a:lnTo>
                  <a:lnTo>
                    <a:pt x="618744" y="292608"/>
                  </a:lnTo>
                  <a:lnTo>
                    <a:pt x="618744" y="243840"/>
                  </a:lnTo>
                  <a:lnTo>
                    <a:pt x="618744" y="146304"/>
                  </a:lnTo>
                  <a:close/>
                </a:path>
                <a:path w="619125" h="439419">
                  <a:moveTo>
                    <a:pt x="618744" y="97536"/>
                  </a:moveTo>
                  <a:lnTo>
                    <a:pt x="587298" y="54660"/>
                  </a:lnTo>
                  <a:lnTo>
                    <a:pt x="550773" y="36550"/>
                  </a:lnTo>
                  <a:lnTo>
                    <a:pt x="502869" y="21437"/>
                  </a:lnTo>
                  <a:lnTo>
                    <a:pt x="445427" y="9918"/>
                  </a:lnTo>
                  <a:lnTo>
                    <a:pt x="380301" y="2578"/>
                  </a:lnTo>
                  <a:lnTo>
                    <a:pt x="309372" y="0"/>
                  </a:lnTo>
                  <a:lnTo>
                    <a:pt x="238429" y="2578"/>
                  </a:lnTo>
                  <a:lnTo>
                    <a:pt x="173304" y="9918"/>
                  </a:lnTo>
                  <a:lnTo>
                    <a:pt x="115862" y="21437"/>
                  </a:lnTo>
                  <a:lnTo>
                    <a:pt x="67957" y="36550"/>
                  </a:lnTo>
                  <a:lnTo>
                    <a:pt x="31432" y="54660"/>
                  </a:lnTo>
                  <a:lnTo>
                    <a:pt x="0" y="97536"/>
                  </a:lnTo>
                  <a:lnTo>
                    <a:pt x="8166" y="119900"/>
                  </a:lnTo>
                  <a:lnTo>
                    <a:pt x="67957" y="158534"/>
                  </a:lnTo>
                  <a:lnTo>
                    <a:pt x="115862" y="173647"/>
                  </a:lnTo>
                  <a:lnTo>
                    <a:pt x="173304" y="185166"/>
                  </a:lnTo>
                  <a:lnTo>
                    <a:pt x="238429" y="192506"/>
                  </a:lnTo>
                  <a:lnTo>
                    <a:pt x="309372" y="195072"/>
                  </a:lnTo>
                  <a:lnTo>
                    <a:pt x="380301" y="192506"/>
                  </a:lnTo>
                  <a:lnTo>
                    <a:pt x="445427" y="185166"/>
                  </a:lnTo>
                  <a:lnTo>
                    <a:pt x="502869" y="173647"/>
                  </a:lnTo>
                  <a:lnTo>
                    <a:pt x="550773" y="158534"/>
                  </a:lnTo>
                  <a:lnTo>
                    <a:pt x="587298" y="140423"/>
                  </a:lnTo>
                  <a:lnTo>
                    <a:pt x="618744" y="975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algn="ctr"/>
              <a:endParaRPr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41388" y="3208360"/>
              <a:ext cx="973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44943 registros</a:t>
              </a:r>
            </a:p>
            <a:p>
              <a:pPr algn="just"/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125 features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" name="Retângulo 1"/>
          <p:cNvSpPr/>
          <p:nvPr/>
        </p:nvSpPr>
        <p:spPr>
          <a:xfrm>
            <a:off x="2323214" y="730963"/>
            <a:ext cx="477224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#7-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- postagem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order_delivered_customer_date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order_delivered_carrier_date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 &gt; entrega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num_total-len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order_delivered_carrier_date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order_delivered_customer_date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df_OPCD_2017=df_OPCD_2017[~(df_OPCD_2017["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order_delivered_carrier_date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&gt; df_OPCD_2017["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order_delivered_customer_date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"])]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f'São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{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 registros: data de postagem DEPOIS da entrega!!')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num_total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=df_OPCD_2017.shape[0]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num_reg_excluidos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num_registros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altLang="pt-BR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São 38 registros: data de postagem DEPOIS da entrega</a:t>
            </a:r>
            <a:r>
              <a: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1" name="Agrupar 30"/>
          <p:cNvGrpSpPr/>
          <p:nvPr/>
        </p:nvGrpSpPr>
        <p:grpSpPr>
          <a:xfrm>
            <a:off x="2286000" y="2525671"/>
            <a:ext cx="4572000" cy="1010531"/>
            <a:chOff x="2286000" y="2525671"/>
            <a:chExt cx="4572000" cy="1010531"/>
          </a:xfrm>
        </p:grpSpPr>
        <p:sp>
          <p:nvSpPr>
            <p:cNvPr id="6" name="Retângulo 5"/>
            <p:cNvSpPr/>
            <p:nvPr/>
          </p:nvSpPr>
          <p:spPr>
            <a:xfrm>
              <a:off x="2286000" y="2525671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f'Antes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do processo de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consistencia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de datas: {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num_antes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} registros.')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f'São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{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num_reg_excluidos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} registros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excluidos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datas inconsistentes.')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f'Atual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{df_OPCD_2017.shape[0]} registros.')</a:t>
              </a: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2286000" y="3074537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Antes do processo de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consistencia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de datas: 45067 registros</a:t>
              </a:r>
              <a:r>
                <a:rPr lang="pt-BR" alt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São 124 registros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excluidos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datas inconsistentes</a:t>
              </a:r>
              <a:r>
                <a:rPr lang="pt-BR" alt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Atual: 44943 registros.</a:t>
              </a:r>
              <a:r>
                <a:rPr lang="pt-BR" alt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</p:txBody>
        </p:sp>
      </p:grpSp>
      <p:pic>
        <p:nvPicPr>
          <p:cNvPr id="32" name="Imagem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12" y="3557551"/>
            <a:ext cx="4332768" cy="1380160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34" y="3530416"/>
            <a:ext cx="2362366" cy="10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39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Duplicados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390650"/>
            <a:ext cx="6743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71"/>
            <a:ext cx="9144000" cy="535577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06255" y="84993"/>
            <a:ext cx="4573058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Introdução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401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1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3" y="130382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Contextualização 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9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Clusterização e Segmentação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6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98158" y="1475648"/>
            <a:ext cx="3976577" cy="2121408"/>
          </a:xfrm>
          <a:prstGeom prst="rect">
            <a:avLst/>
          </a:prstGeom>
        </p:spPr>
      </p:pic>
      <p:sp>
        <p:nvSpPr>
          <p:cNvPr id="17" name="Retângulo Arredondado 16"/>
          <p:cNvSpPr/>
          <p:nvPr/>
        </p:nvSpPr>
        <p:spPr>
          <a:xfrm>
            <a:off x="1022626" y="3671714"/>
            <a:ext cx="2916591" cy="935728"/>
          </a:xfrm>
          <a:prstGeom prst="roundRect">
            <a:avLst/>
          </a:prstGeom>
          <a:effectLst>
            <a:outerShdw blurRad="266700" dist="571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Clusterização</a:t>
            </a:r>
          </a:p>
          <a:p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Encontar a relação entre os pontos de dados p/ que eles possam ser segmentados.</a:t>
            </a:r>
            <a:endParaRPr lang="pt-B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tângulo Arredondado 18"/>
          <p:cNvSpPr/>
          <p:nvPr/>
        </p:nvSpPr>
        <p:spPr>
          <a:xfrm>
            <a:off x="4760835" y="3671714"/>
            <a:ext cx="2916591" cy="935728"/>
          </a:xfrm>
          <a:prstGeom prst="roundRect">
            <a:avLst/>
          </a:prstGeom>
          <a:effectLst>
            <a:outerShdw blurRad="266700" dist="571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Segmentação</a:t>
            </a:r>
          </a:p>
          <a:p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 agrupados.</a:t>
            </a:r>
          </a:p>
          <a:p>
            <a:endParaRPr lang="pt-BR" sz="12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Divisa 1"/>
          <p:cNvSpPr/>
          <p:nvPr/>
        </p:nvSpPr>
        <p:spPr>
          <a:xfrm>
            <a:off x="4107710" y="3912783"/>
            <a:ext cx="484632" cy="484632"/>
          </a:xfrm>
          <a:prstGeom prst="chevron">
            <a:avLst/>
          </a:prstGeom>
          <a:effectLst>
            <a:outerShdw blurRad="266700" dist="127000" sx="88000" sy="88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9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9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24171" y="200264"/>
            <a:ext cx="250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Features não necessárias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88087" y="631651"/>
            <a:ext cx="4572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eliminando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desnecessárias de origem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df_OLIST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df_OPCD_2017.drop(['review_comment_message','product_name_lenght','product_description_lenght','product_photos_qty'],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4" name="Retângulo 3"/>
          <p:cNvSpPr/>
          <p:nvPr/>
        </p:nvSpPr>
        <p:spPr>
          <a:xfrm>
            <a:off x="288087" y="1204779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eliminando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desnecessárias de origem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df_datas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(feriados nacionais,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estaduais e comemorativas)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df_OPCD_2017.drop(['Uf','Data','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6" name="Retângulo 5"/>
          <p:cNvSpPr/>
          <p:nvPr/>
        </p:nvSpPr>
        <p:spPr>
          <a:xfrm>
            <a:off x="288087" y="1793296"/>
            <a:ext cx="4572000" cy="8463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eliminando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desnecessárias de origem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df_uf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(capitais)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df_OPCD_2017.drop(['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Bandeira','Abreviação','Área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(km²)','População (2014)','Densidade (2005)','PIB (2015)','(% total) (2015)',\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'PIB per capita (R$) (2015)','IDH (2010)','Alfabetização (2016)','Mortalidade infantil (2016)','Expectativa de vida (2016)','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municipio_UF_x','municipio_UF_y','_merge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86000" y="-5368885"/>
            <a:ext cx="4572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eliminando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desnecessárias de origem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#'Código da Unidade da Federação', 'Código do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Município','municipio_UF','Código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 Grande Região', 'Nome da Grande Região'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df_OPCD_2017.drop([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seller_municipio_UF','Sigla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 Unidade da Federação',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Unidade da Federação',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do Município', 'Região Metropolitana', 'Código da Mesorregião',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Mesorregião', 'Código da Microrregião', 'Nome da Microrregião',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'Código da Região Geográfica Imediata',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Região Geográfica Imediata',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'Município da Região Geográfica Imediata',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'Código da Região Geográfica Intermediária',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Região Geográfica Intermediária',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'Município da Região Geográfica Intermediária',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'Código Concentração Urbana', 'Nome Concentração Urbana',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'Tipo Concentração Urbana', 'Código Arranjo Populacional',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Arranjo Populacional', 'Hierarquia Urbana',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'Hierarquia Urbana (principais categorias)', 'Código da Região Rural',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Região Rural',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'Região rural (segundo classificação do núcleo)', 'Amazônia Legal',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'Semiárido', 'Cidade-Região de São Paulo',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da Agropecuária, 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da Indústria,\na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dos Serviços,\na preços correntes \n- exceto Administração, defesa, educação e saúde públicas e seguridade social\n(R$ 1.000)',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da Administração, defesa, educação e saúde públicas e seguridade social, 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total, 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'Impostos, líquidos de subsídios, sobre produtos, 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'Atividade com maior valor adicionado bruto',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'Atividade com segundo maior valor adicionado bruto',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'Atividade com terceiro maior valor adicionado bruto'],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4878910" y="466636"/>
            <a:ext cx="3818522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eliminando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desnecessárias de origem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df_PIB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#'Código da Unidade da Federação', 'Código do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Município','municipio_UF','Código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 Grande Região', 'Nome da Grande Região'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df_OPCD_2017.drop([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seller_municipio_UF','Sigla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 Unidade da Federação',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Unidade da Federação',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do Município', 'Região Metropolitana', 'Código da Mesorregião',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Mesorregião', 'Código da Microrregião', 'Nome da Microrregião',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'Código da Região Geográfica Imediata',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Região Geográfica Imediata',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'Município da Região Geográfica Imediata',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'Código da Região Geográfica Intermediária',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Região Geográfica Intermediária',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'Município da Região Geográfica Intermediária',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'Código Concentração Urbana', 'Nome Concentração Urbana',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'Tipo Concentração Urbana', 'Código Arranjo Populacional',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Arranjo Populacional', 'Hierarquia Urbana',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'Hierarquia Urbana (principais categorias)', 'Código da Região Rural',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'Nome da Região Rural',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'Região rural (segundo classificação do núcleo)', 'Amazônia Legal',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'Semiárido', 'Cidade-Região de São Paulo',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da Agropecuária, 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da Indústria,\na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dos Serviços,\na preços correntes \n- exceto Administração, defesa, educação e saúde públicas e seguridade social\n(R$ 1.000)',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da Administração, defesa, educação e saúde públicas e seguridade social, 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'Valor adicionado bruto total, 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'Impostos, líquidos de subsídios, sobre produtos, \na preços correntes\n(R$ 1.000)',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'Atividade com maior valor adicionado bruto',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'Atividade com segundo maior valor adicionado bruto',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'Atividade com terceiro maior valor adicionado bruto'],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91543" y="2735756"/>
            <a:ext cx="32030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order_status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como existe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order_status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irei excluir esta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df_OPCD_2017.drop(['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order_status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83641" y="3555105"/>
            <a:ext cx="38234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review_comment_title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nulos 49469(99.98%), vou excluir esta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df_OPCD_2017.drop(['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review_comment_title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83641" y="4005122"/>
            <a:ext cx="30877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ficaram algumas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trás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df_OPCD_2017.drop(['Unidade federativa'],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54966" y="4454213"/>
            <a:ext cx="4546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vieram do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df_area_munic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df_OPCD_2017.drop(['ID','CD_GCUF', 'NM_UF', 'NM_UF_SIGLA', 'CD_GCMUN', 'NM_MUN_2017'],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416057" y="4824413"/>
            <a:ext cx="2537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df_OPCD_2017=44943 reg. e 63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99273" y="200264"/>
            <a:ext cx="2544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Renomeando features...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683657" y="1669422"/>
            <a:ext cx="577668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{"Produto Interno Bruto, \na preços correntes\n(R$ 1.000)":"PIB"},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{"Produto Interno Bruto per capita, \na preços correntes\n(R$ 1,00)":"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PIB_per_capita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{"Sede de governo":"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{"AR_MUN_2017":"Area(km2)"},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{"Código da Grande Região":"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customer_grande_regiao_id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{"Nome da Grande Região":"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{"Código da Unidade da Federação":"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customer_state_id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{"Código do Município":"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customer_city_id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{"cod_estado":"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seller_state_id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{"cod_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municipio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seller_city_id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{"cod_grande_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seller_grande_regiao_id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{"nome_grande_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348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Conversão Tipos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521767" y="869251"/>
            <a:ext cx="564154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review_comment_message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review_comment_message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customer_unique_id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customer_unique_id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product_category_name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product_category_name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df_OPCD_2017['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9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861600" y="200264"/>
            <a:ext cx="216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Features categóricas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0" name="Agrupar 19"/>
          <p:cNvGrpSpPr/>
          <p:nvPr/>
        </p:nvGrpSpPr>
        <p:grpSpPr>
          <a:xfrm>
            <a:off x="50949" y="584994"/>
            <a:ext cx="3547066" cy="1396790"/>
            <a:chOff x="50949" y="584994"/>
            <a:chExt cx="3547066" cy="139679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49" y="649655"/>
              <a:ext cx="3242266" cy="1332129"/>
            </a:xfrm>
            <a:prstGeom prst="rect">
              <a:avLst/>
            </a:prstGeom>
          </p:spPr>
        </p:pic>
        <p:sp>
          <p:nvSpPr>
            <p:cNvPr id="19" name="Elipse 18"/>
            <p:cNvSpPr/>
            <p:nvPr/>
          </p:nvSpPr>
          <p:spPr>
            <a:xfrm>
              <a:off x="50949" y="584994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3619935" y="596130"/>
            <a:ext cx="3241665" cy="1750121"/>
            <a:chOff x="3619935" y="596130"/>
            <a:chExt cx="3241665" cy="1750121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272" y="649655"/>
              <a:ext cx="2899328" cy="1696596"/>
            </a:xfrm>
            <a:prstGeom prst="rect">
              <a:avLst/>
            </a:prstGeom>
          </p:spPr>
        </p:pic>
        <p:sp>
          <p:nvSpPr>
            <p:cNvPr id="21" name="Elipse 20"/>
            <p:cNvSpPr/>
            <p:nvPr/>
          </p:nvSpPr>
          <p:spPr>
            <a:xfrm>
              <a:off x="3619935" y="596130"/>
              <a:ext cx="292520" cy="239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45365" y="2342543"/>
            <a:ext cx="4785803" cy="1953010"/>
            <a:chOff x="45365" y="2342543"/>
            <a:chExt cx="4785803" cy="1953010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93" y="2449248"/>
              <a:ext cx="4451275" cy="1846305"/>
            </a:xfrm>
            <a:prstGeom prst="rect">
              <a:avLst/>
            </a:prstGeom>
          </p:spPr>
        </p:pic>
        <p:sp>
          <p:nvSpPr>
            <p:cNvPr id="23" name="Elipse 22"/>
            <p:cNvSpPr/>
            <p:nvPr/>
          </p:nvSpPr>
          <p:spPr>
            <a:xfrm>
              <a:off x="45365" y="2342543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813" y="4201368"/>
            <a:ext cx="6616823" cy="991991"/>
            <a:chOff x="63813" y="4201368"/>
            <a:chExt cx="6616823" cy="991991"/>
          </a:xfrm>
        </p:grpSpPr>
        <p:sp>
          <p:nvSpPr>
            <p:cNvPr id="17" name="CaixaDeTexto 16"/>
            <p:cNvSpPr txBox="1"/>
            <p:nvPr/>
          </p:nvSpPr>
          <p:spPr>
            <a:xfrm>
              <a:off x="288087" y="4362362"/>
              <a:ext cx="63925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diferença entre a mediana= 41.318,74 e o máximo:344.847,17 é grande:303.528,43.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diferença entre 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minimo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 4.699,67 e a mediana:41.318,74 é :33.6619,07.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 seja, a diferença é bem maior do máximo a mediana.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Em particular, uma média mais elevada que a mediana nos diz que os valores no topo da distribuição estão muito distantes do centro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em comparação aos valores que estão na parte de baixo da distribuição. Temos uma assimetria positiva(media &gt; mediana). A partir disto, irei criar faixas 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cfe:</a:t>
              </a:r>
              <a:r>
                <a:rPr lang="pt-BR" sz="800" u="sng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hlinkClick r:id="rId8"/>
                </a:rPr>
                <a:t>https</a:t>
              </a:r>
              <a:r>
                <a:rPr lang="pt-BR" sz="800" u="sng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hlinkClick r:id="rId8"/>
                </a:rPr>
                <a:t>://biblioteca.ibge.gov.br/</a:t>
              </a:r>
              <a:r>
                <a:rPr lang="pt-BR" sz="800" u="sng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hlinkClick r:id="rId8"/>
                </a:rPr>
                <a:t>visualizacao</a:t>
              </a:r>
              <a:r>
                <a:rPr lang="pt-BR" sz="800" u="sng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hlinkClick r:id="rId8"/>
                </a:rPr>
                <a:t>/livros/liv101688_informativo.pdf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63813" y="4201368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967217" y="2279513"/>
            <a:ext cx="4176581" cy="2081649"/>
            <a:chOff x="4967217" y="2279513"/>
            <a:chExt cx="4176581" cy="2081649"/>
          </a:xfrm>
        </p:grpSpPr>
        <p:sp>
          <p:nvSpPr>
            <p:cNvPr id="7" name="CaixaDeTexto 6"/>
            <p:cNvSpPr txBox="1"/>
            <p:nvPr/>
          </p:nvSpPr>
          <p:spPr>
            <a:xfrm>
              <a:off x="5186566" y="2360614"/>
              <a:ext cx="3957232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PIB_per_capita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kurt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altLang="pt-BR" sz="800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35.810064086130026</a:t>
              </a:r>
              <a:r>
                <a:rPr lang="pt-BR" altLang="pt-BR" sz="400" dirty="0" smtClean="0"/>
                <a:t> </a:t>
              </a:r>
            </a:p>
            <a:p>
              <a:endParaRPr lang="pt-BR" altLang="pt-BR" sz="400" dirty="0" smtClean="0">
                <a:latin typeface="Arial" panose="020B0604020202020204" pitchFamily="34" charset="0"/>
              </a:endParaRPr>
            </a:p>
            <a:p>
              <a:r>
                <a:rPr lang="pt-BR" alt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alt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PIB_per_capita</a:t>
              </a:r>
              <a:r>
                <a:rPr lang="pt-BR" alt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alt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skew</a:t>
              </a:r>
              <a:r>
                <a:rPr lang="pt-BR" alt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altLang="pt-BR" sz="800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4.115213465518608</a:t>
              </a:r>
            </a:p>
            <a:p>
              <a:endParaRPr lang="pt-BR" sz="800" dirty="0">
                <a:solidFill>
                  <a:srgbClr val="000000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k2, p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normaltest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PIB_per_capita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nan_policy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omit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 &lt; 0.05: 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f"Teste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de distribuição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normal.Valor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p={p}  Hipótese nula NÃO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aceita:Não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é normal")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f"Teste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de distribuição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normal.Valor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p={p}  Hipótese nula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aceita:É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normal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 de distribuição </a:t>
              </a:r>
              <a:r>
                <a:rPr lang="pt-BR" altLang="pt-BR" sz="8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normal.Valor</a:t>
              </a:r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p=0.0 Hipótese nula NÃO </a:t>
              </a:r>
              <a:r>
                <a:rPr lang="pt-BR" altLang="pt-BR" sz="8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aceita:Não</a:t>
              </a:r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é normal</a:t>
              </a:r>
              <a:r>
                <a:rPr lang="pt-BR" altLang="pt-BR" sz="400" dirty="0"/>
                <a:t> </a:t>
              </a:r>
              <a:endParaRPr lang="pt-BR" altLang="pt-BR" sz="1400" dirty="0">
                <a:latin typeface="Arial" panose="020B0604020202020204" pitchFamily="34" charset="0"/>
              </a:endParaRPr>
            </a:p>
            <a:p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4967217" y="2279513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7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861600" y="200264"/>
            <a:ext cx="216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Features categóricas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122637" y="652892"/>
            <a:ext cx="4564717" cy="540369"/>
            <a:chOff x="122637" y="652892"/>
            <a:chExt cx="4564717" cy="540369"/>
          </a:xfrm>
        </p:grpSpPr>
        <p:sp>
          <p:nvSpPr>
            <p:cNvPr id="14" name="CaixaDeTexto 13"/>
            <p:cNvSpPr txBox="1"/>
            <p:nvPr/>
          </p:nvSpPr>
          <p:spPr>
            <a:xfrm>
              <a:off x="203434" y="854707"/>
              <a:ext cx="4483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df_OPCD_2017.PIB_per_capita.map(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mf.faixa_pib_per_capita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PIB_percapitaK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</a:t>
              </a:r>
              <a:endParaRPr lang="pt-BR" dirty="0"/>
            </a:p>
          </p:txBody>
        </p:sp>
        <p:sp>
          <p:nvSpPr>
            <p:cNvPr id="23" name="Elipse 22"/>
            <p:cNvSpPr/>
            <p:nvPr/>
          </p:nvSpPr>
          <p:spPr>
            <a:xfrm>
              <a:off x="122637" y="652892"/>
              <a:ext cx="292520" cy="239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1" name="CaixaDeTexto 20"/>
          <p:cNvSpPr txBox="1"/>
          <p:nvPr/>
        </p:nvSpPr>
        <p:spPr>
          <a:xfrm>
            <a:off x="1799237" y="5802583"/>
            <a:ext cx="2537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df_OPCD_2017=44943 reg. e 72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0" name="Agrupar 29"/>
          <p:cNvGrpSpPr/>
          <p:nvPr/>
        </p:nvGrpSpPr>
        <p:grpSpPr>
          <a:xfrm>
            <a:off x="122637" y="2159280"/>
            <a:ext cx="7041431" cy="2269759"/>
            <a:chOff x="122637" y="2159280"/>
            <a:chExt cx="7041431" cy="2269759"/>
          </a:xfrm>
        </p:grpSpPr>
        <p:sp>
          <p:nvSpPr>
            <p:cNvPr id="16" name="CaixaDeTexto 15"/>
            <p:cNvSpPr txBox="1"/>
            <p:nvPr/>
          </p:nvSpPr>
          <p:spPr>
            <a:xfrm>
              <a:off x="288087" y="2459654"/>
              <a:ext cx="45288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pd.get_dummies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drop_first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=False)</a:t>
              </a:r>
            </a:p>
          </p:txBody>
        </p:sp>
        <p:sp>
          <p:nvSpPr>
            <p:cNvPr id="25" name="Elipse 24"/>
            <p:cNvSpPr/>
            <p:nvPr/>
          </p:nvSpPr>
          <p:spPr>
            <a:xfrm>
              <a:off x="122637" y="2159280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29" name="Agrupar 28"/>
            <p:cNvGrpSpPr/>
            <p:nvPr/>
          </p:nvGrpSpPr>
          <p:grpSpPr>
            <a:xfrm>
              <a:off x="377960" y="2713203"/>
              <a:ext cx="6786108" cy="1715836"/>
              <a:chOff x="377960" y="2713203"/>
              <a:chExt cx="6786108" cy="1715836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60" y="2713203"/>
                <a:ext cx="6786108" cy="1715836"/>
              </a:xfrm>
              <a:prstGeom prst="rect">
                <a:avLst/>
              </a:prstGeom>
            </p:spPr>
          </p:pic>
          <p:sp>
            <p:nvSpPr>
              <p:cNvPr id="28" name="Retângulo 27"/>
              <p:cNvSpPr/>
              <p:nvPr/>
            </p:nvSpPr>
            <p:spPr>
              <a:xfrm>
                <a:off x="1661885" y="3483429"/>
                <a:ext cx="1661885" cy="84182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3" name="Agrupar 32"/>
          <p:cNvGrpSpPr/>
          <p:nvPr/>
        </p:nvGrpSpPr>
        <p:grpSpPr>
          <a:xfrm>
            <a:off x="126221" y="4466990"/>
            <a:ext cx="2789375" cy="436004"/>
            <a:chOff x="126221" y="4466990"/>
            <a:chExt cx="2789375" cy="436004"/>
          </a:xfrm>
        </p:grpSpPr>
        <p:sp>
          <p:nvSpPr>
            <p:cNvPr id="31" name="CaixaDeTexto 30"/>
            <p:cNvSpPr txBox="1"/>
            <p:nvPr/>
          </p:nvSpPr>
          <p:spPr>
            <a:xfrm>
              <a:off x="377960" y="4672162"/>
              <a:ext cx="25376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df_OPCD_2017=44943 reg. e 72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126221" y="4466990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Agrupar 34"/>
          <p:cNvGrpSpPr/>
          <p:nvPr/>
        </p:nvGrpSpPr>
        <p:grpSpPr>
          <a:xfrm>
            <a:off x="4874374" y="613462"/>
            <a:ext cx="2611617" cy="1680819"/>
            <a:chOff x="4874374" y="613462"/>
            <a:chExt cx="2611617" cy="1680819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54" y="837957"/>
              <a:ext cx="2382137" cy="1456324"/>
            </a:xfrm>
            <a:prstGeom prst="rect">
              <a:avLst/>
            </a:prstGeom>
          </p:spPr>
        </p:pic>
        <p:sp>
          <p:nvSpPr>
            <p:cNvPr id="34" name="Elipse 33"/>
            <p:cNvSpPr/>
            <p:nvPr/>
          </p:nvSpPr>
          <p:spPr>
            <a:xfrm>
              <a:off x="4874374" y="613462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1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472800" y="200264"/>
            <a:ext cx="2554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Features categóricas p/ nº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32597" y="546658"/>
            <a:ext cx="2941003" cy="1526942"/>
            <a:chOff x="32597" y="546658"/>
            <a:chExt cx="2941003" cy="152694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87" y="620570"/>
              <a:ext cx="2685513" cy="1453030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32597" y="546658"/>
              <a:ext cx="292520" cy="239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3229090" y="546658"/>
            <a:ext cx="5493177" cy="897069"/>
            <a:chOff x="3229090" y="546658"/>
            <a:chExt cx="5493177" cy="897069"/>
          </a:xfrm>
        </p:grpSpPr>
        <p:sp>
          <p:nvSpPr>
            <p:cNvPr id="4" name="CaixaDeTexto 3"/>
            <p:cNvSpPr txBox="1"/>
            <p:nvPr/>
          </p:nvSpPr>
          <p:spPr>
            <a:xfrm>
              <a:off x="3412800" y="735841"/>
              <a:ext cx="53094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que não serão categorizadas: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review_id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customer_unique_id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servem para identificação.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Descricao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serve p/ informar o motivo pelo qual a presente data é feriado nacional/estadual/data comemorativa.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customer_city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customer_state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seller_city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seller_state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já foram categorizadas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cfe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IBGE.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PIB_percapitaK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tb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já foi categorizada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pt-BR" dirty="0"/>
            </a:p>
          </p:txBody>
        </p:sp>
        <p:sp>
          <p:nvSpPr>
            <p:cNvPr id="17" name="Elipse 16"/>
            <p:cNvSpPr/>
            <p:nvPr/>
          </p:nvSpPr>
          <p:spPr>
            <a:xfrm>
              <a:off x="3229090" y="546658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0" name="Agrupar 19"/>
          <p:cNvGrpSpPr/>
          <p:nvPr/>
        </p:nvGrpSpPr>
        <p:grpSpPr>
          <a:xfrm>
            <a:off x="32597" y="1946010"/>
            <a:ext cx="4575490" cy="2371722"/>
            <a:chOff x="32597" y="1946010"/>
            <a:chExt cx="4575490" cy="2371722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87" y="2073600"/>
              <a:ext cx="4320000" cy="2244132"/>
            </a:xfrm>
            <a:prstGeom prst="rect">
              <a:avLst/>
            </a:prstGeom>
          </p:spPr>
        </p:pic>
        <p:sp>
          <p:nvSpPr>
            <p:cNvPr id="19" name="Elipse 18"/>
            <p:cNvSpPr/>
            <p:nvPr/>
          </p:nvSpPr>
          <p:spPr>
            <a:xfrm>
              <a:off x="32597" y="1946010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4964113" y="1770618"/>
            <a:ext cx="2785808" cy="1125165"/>
            <a:chOff x="4964113" y="1770618"/>
            <a:chExt cx="2785808" cy="1125165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721" y="1898208"/>
              <a:ext cx="2635200" cy="997575"/>
            </a:xfrm>
            <a:prstGeom prst="rect">
              <a:avLst/>
            </a:prstGeom>
          </p:spPr>
        </p:pic>
        <p:sp>
          <p:nvSpPr>
            <p:cNvPr id="21" name="Elipse 20"/>
            <p:cNvSpPr/>
            <p:nvPr/>
          </p:nvSpPr>
          <p:spPr>
            <a:xfrm>
              <a:off x="4964113" y="1770618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0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3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472800" y="200264"/>
            <a:ext cx="2554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Features categóricas p/ nº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9" name="Agrupar 18"/>
          <p:cNvGrpSpPr/>
          <p:nvPr/>
        </p:nvGrpSpPr>
        <p:grpSpPr>
          <a:xfrm>
            <a:off x="288087" y="466637"/>
            <a:ext cx="8716331" cy="4647426"/>
            <a:chOff x="288087" y="466637"/>
            <a:chExt cx="8716331" cy="4647426"/>
          </a:xfrm>
        </p:grpSpPr>
        <p:sp>
          <p:nvSpPr>
            <p:cNvPr id="15" name="CaixaDeTexto 14"/>
            <p:cNvSpPr txBox="1"/>
            <p:nvPr/>
          </p:nvSpPr>
          <p:spPr>
            <a:xfrm>
              <a:off x="288087" y="466637"/>
              <a:ext cx="6067756" cy="464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resumo_categorias_produtos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product_category_name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product_category_name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telefonia_fixa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'telefonia')\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('eletrodomesticos_2',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eletrodomesticos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('bebes',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brinquedos_e_bebes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fraldas_higiene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brinquedos_e_bebes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('brinquedos',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brinquedos_e_bebes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('artes',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artes_e_artesanato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('bebidas',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alimentos_bebidas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('alimentos',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alimentos_bebidas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('casa_conforto_2',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casa_conforto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('musica',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musicas_cds_dvds_blu_ray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cds_dvds_musicais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musicas_cds_dvds_blu_ray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dvds_blu_ray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musicas_cds_dvds_blu_ray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livros_importados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'livros').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livros_tecnicos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'livros').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livros_interesse_geral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'livros')\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fashion_bolsas_e_acessorios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moda_beleza_perfumaria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fashion_calcados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moda_beleza_perfumaria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fashion_underwear_e_moda_praia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moda_beleza_perfumaria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fashion_roupa_masculina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moda_beleza_perfumaria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fashion_roupa_feminina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moda_beleza_perfumaria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fashion_esporte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moda_beleza_perfumaria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fashion_roupa_infanto_juvenil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moda_beleza_perfumaria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relogios_presentes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moda_beleza_perfumaria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('perfumaria',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moda_beleza_perfumaria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construcao_ferramentas_construcao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construção_ferramentas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casa_construcao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construção_ferramentas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construcao_ferramentas_seguranca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construção_ferramentas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construcao_ferramentas_ferramentas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construção_ferramentas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construcao_ferramentas_iluminacao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construção_ferramentas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construcao_ferramentas_jardim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construção_ferramentas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moveis_decoracao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moveis_decoracao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moveis_escritorio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moveis_decoracao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moveis_sala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moveis_decoracao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moveis_cozinha_area_de_servico_jantar_e_jardim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moveis_decoracao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moveis_quarto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moveis_decoracao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moveis_colchao_e_estofado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moveis_decoracao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informatica_acessorios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informatica_tablets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pcs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informatica_tablets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pc_gamer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informatica_tablets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tablets_impressao_imagem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informatica_tablets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agro_industria_e_comercio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industria_comercio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industria_comercio_e_negocios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industria_comercio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portateis_casa_forno_e_cafe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portateis_casa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portateis_cozinha_e_preparadores_de_alimentos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portateis_casa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artigos_de_festas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artigos_festas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artigos_de_natal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artigos_festas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eletronicos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eletronicos_games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consoles_games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eletronicos_games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6333218" y="572334"/>
              <a:ext cx="2671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eletronicos_games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eletronicos_games_livros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('livros',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eletronicos_games_livros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cine_foto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cine_foto_audio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audio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cine_foto_audio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sinalizacao_e_seguranca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sinalizacao_e_seguranca_servicos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seguros_e_servicos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sinalizacao_e_seguranca_servicos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</a:t>
              </a:r>
              <a:endParaRPr lang="pt-BR" sz="800" dirty="0"/>
            </a:p>
          </p:txBody>
        </p:sp>
      </p:grpSp>
      <p:sp>
        <p:nvSpPr>
          <p:cNvPr id="17" name="CaixaDeTexto 16"/>
          <p:cNvSpPr txBox="1"/>
          <p:nvPr/>
        </p:nvSpPr>
        <p:spPr>
          <a:xfrm>
            <a:off x="6040328" y="3399924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73 categorias de produtos. Irei diminuir p/ 34 categorias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mf.resumo_categorias_produtos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(df_OPCD_2017)</a:t>
            </a:r>
          </a:p>
        </p:txBody>
      </p:sp>
    </p:spTree>
    <p:extLst>
      <p:ext uri="{BB962C8B-B14F-4D97-AF65-F5344CB8AC3E}">
        <p14:creationId xmlns:p14="http://schemas.microsoft.com/office/powerpoint/2010/main" val="19679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472800" y="200264"/>
            <a:ext cx="2554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 categóricas p/ nº 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3" name="Agrupar 22"/>
          <p:cNvGrpSpPr/>
          <p:nvPr/>
        </p:nvGrpSpPr>
        <p:grpSpPr>
          <a:xfrm>
            <a:off x="91559" y="820157"/>
            <a:ext cx="5086008" cy="758859"/>
            <a:chOff x="91559" y="592000"/>
            <a:chExt cx="5086008" cy="758859"/>
          </a:xfrm>
        </p:grpSpPr>
        <p:sp>
          <p:nvSpPr>
            <p:cNvPr id="2" name="CaixaDeTexto 1"/>
            <p:cNvSpPr txBox="1"/>
            <p:nvPr/>
          </p:nvSpPr>
          <p:spPr>
            <a:xfrm>
              <a:off x="288087" y="873805"/>
              <a:ext cx="488948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criando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codigo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para as categorias de produto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encoder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LabelEncoder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product_category_id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encoder.fit_transform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product_category_name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91559" y="592000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91559" y="1895535"/>
            <a:ext cx="5704528" cy="1297823"/>
            <a:chOff x="91559" y="1291438"/>
            <a:chExt cx="5704528" cy="129782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87" y="1399196"/>
              <a:ext cx="5508000" cy="1190065"/>
            </a:xfrm>
            <a:prstGeom prst="rect">
              <a:avLst/>
            </a:prstGeom>
          </p:spPr>
        </p:pic>
        <p:sp>
          <p:nvSpPr>
            <p:cNvPr id="17" name="Elipse 16"/>
            <p:cNvSpPr/>
            <p:nvPr/>
          </p:nvSpPr>
          <p:spPr>
            <a:xfrm>
              <a:off x="91559" y="1291438"/>
              <a:ext cx="292520" cy="239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0" name="Agrupar 19"/>
          <p:cNvGrpSpPr/>
          <p:nvPr/>
        </p:nvGrpSpPr>
        <p:grpSpPr>
          <a:xfrm>
            <a:off x="91559" y="3285698"/>
            <a:ext cx="1995418" cy="537345"/>
            <a:chOff x="91559" y="2401735"/>
            <a:chExt cx="1995418" cy="537345"/>
          </a:xfrm>
        </p:grpSpPr>
        <p:sp>
          <p:nvSpPr>
            <p:cNvPr id="6" name="CaixaDeTexto 5"/>
            <p:cNvSpPr txBox="1"/>
            <p:nvPr/>
          </p:nvSpPr>
          <p:spPr>
            <a:xfrm>
              <a:off x="288087" y="2600526"/>
              <a:ext cx="17988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nunique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1687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Elipse 18"/>
            <p:cNvSpPr/>
            <p:nvPr/>
          </p:nvSpPr>
          <p:spPr>
            <a:xfrm>
              <a:off x="91559" y="2401735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91559" y="4317816"/>
            <a:ext cx="2736152" cy="380319"/>
            <a:chOff x="89571" y="2939080"/>
            <a:chExt cx="2736152" cy="380319"/>
          </a:xfrm>
        </p:grpSpPr>
        <p:sp>
          <p:nvSpPr>
            <p:cNvPr id="15" name="CaixaDeTexto 14"/>
            <p:cNvSpPr txBox="1"/>
            <p:nvPr/>
          </p:nvSpPr>
          <p:spPr>
            <a:xfrm>
              <a:off x="288087" y="3088567"/>
              <a:ext cx="25376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df_OPCD_2017=44943 reg. e 72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Elipse 20"/>
            <p:cNvSpPr/>
            <p:nvPr/>
          </p:nvSpPr>
          <p:spPr>
            <a:xfrm>
              <a:off x="89571" y="2939080"/>
              <a:ext cx="301216" cy="255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4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44800" y="200264"/>
            <a:ext cx="248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Trat. de outliers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2" name="Agrupar 21"/>
          <p:cNvGrpSpPr/>
          <p:nvPr/>
        </p:nvGrpSpPr>
        <p:grpSpPr>
          <a:xfrm>
            <a:off x="55768" y="546658"/>
            <a:ext cx="4003979" cy="2961417"/>
            <a:chOff x="55768" y="546658"/>
            <a:chExt cx="4003979" cy="2961417"/>
          </a:xfrm>
        </p:grpSpPr>
        <p:sp>
          <p:nvSpPr>
            <p:cNvPr id="2" name="CaixaDeTexto 1"/>
            <p:cNvSpPr txBox="1"/>
            <p:nvPr/>
          </p:nvSpPr>
          <p:spPr>
            <a:xfrm>
              <a:off x="428549" y="568809"/>
              <a:ext cx="3631198" cy="293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Removendo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dos 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clientes-latitude e longitude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#https://github.com/kelvins/Municipios-Brasileiros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Brazils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Northern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spot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5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16′ 27.8″ N latitude.;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df_OPCD_2017[df_OPCD_2017.customer_latitude &lt;= 5.27438888]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geo.shape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it’s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Western spot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73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58′ 58.19″W Long.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[df_OPCD_2017.customer_longitude &gt;= -73.98283055]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geo.shape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It’s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southern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spot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45′ 04.21″ S Latitude.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df_OPCD_2017[df_OPCD_2017.customer_latitude &gt;= -33.75116944]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geo.shape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It’s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Eastern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spot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34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47′ 35.33″ W Long.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df_OPCD_2017[df_OPCD_2017.customer_longitude &lt;= -34.79314722]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geo.shape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(44943, 72) </a:t>
              </a:r>
              <a:endPara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pt-BR" altLang="pt-BR" sz="800" dirty="0" smtClean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44943, 72) </a:t>
              </a:r>
              <a:endPara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pt-BR" altLang="pt-BR" sz="800" dirty="0" smtClean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44943, 72) </a:t>
              </a:r>
              <a:endParaRPr lang="pt-BR" altLang="pt-BR" sz="800" dirty="0" smtClean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pt-BR" altLang="pt-BR" sz="800" dirty="0" smtClean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44943, 72)</a:t>
              </a:r>
              <a:r>
                <a:rPr lang="pt-BR" altLang="pt-BR" sz="400" dirty="0"/>
                <a:t> </a:t>
              </a:r>
              <a:endParaRPr lang="pt-BR" altLang="pt-BR" sz="1400" dirty="0">
                <a:latin typeface="Arial" panose="020B0604020202020204" pitchFamily="34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Sem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para os clientes</a:t>
              </a:r>
            </a:p>
          </p:txBody>
        </p:sp>
        <p:sp>
          <p:nvSpPr>
            <p:cNvPr id="19" name="Elipse 18"/>
            <p:cNvSpPr/>
            <p:nvPr/>
          </p:nvSpPr>
          <p:spPr>
            <a:xfrm>
              <a:off x="55768" y="546658"/>
              <a:ext cx="295929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4306713" y="535577"/>
            <a:ext cx="3737150" cy="3111281"/>
            <a:chOff x="4306713" y="535577"/>
            <a:chExt cx="3737150" cy="3111281"/>
          </a:xfrm>
        </p:grpSpPr>
        <p:sp>
          <p:nvSpPr>
            <p:cNvPr id="6" name="CaixaDeTexto 5"/>
            <p:cNvSpPr txBox="1"/>
            <p:nvPr/>
          </p:nvSpPr>
          <p:spPr>
            <a:xfrm>
              <a:off x="4611513" y="599870"/>
              <a:ext cx="3432350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Removendo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dos 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vendedores-latitude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 longitude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#https://github.com/kelvins/Municipios-Brasileiros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Brazils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Northern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spot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5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16′ 27.8″ N latitude.;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df_OPCD_2017[df_OPCD_2017.seller_latitude &lt;= 5.27438888]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geo.shape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it’s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Western spot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73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58′ 58.19″W Long.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[df_OPCD_2017.seller_longitude &gt;= -73.98283055]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geo.shape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It’s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southern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spot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45′ 04.21″ S Latitude.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df_OPCD_2017[df_OPCD_2017.seller_latitude &gt;= -33.75116944]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geo.shape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It’s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Eastern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spot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34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47′ 35.33″ W Long.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df_OPCD_2017[df_OPCD_2017.seller_longitude &lt;= -34.79314722]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geo.shape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(44943, 72) </a:t>
              </a: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(44943, 72) </a:t>
              </a: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(44943, 72) </a:t>
              </a: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(44943, 72)</a:t>
              </a:r>
              <a:r>
                <a:rPr lang="pt-BR" altLang="pt-BR" sz="400" dirty="0"/>
                <a:t> </a:t>
              </a:r>
              <a:endParaRPr lang="pt-BR" altLang="pt-BR" sz="1400" dirty="0">
                <a:latin typeface="Arial" panose="020B0604020202020204" pitchFamily="34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Sem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para os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vendedores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4306713" y="535577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55768" y="3450729"/>
            <a:ext cx="6554885" cy="1692771"/>
            <a:chOff x="55768" y="3450729"/>
            <a:chExt cx="6554885" cy="1692771"/>
          </a:xfrm>
        </p:grpSpPr>
        <p:sp>
          <p:nvSpPr>
            <p:cNvPr id="7" name="CaixaDeTexto 6"/>
            <p:cNvSpPr txBox="1"/>
            <p:nvPr/>
          </p:nvSpPr>
          <p:spPr>
            <a:xfrm>
              <a:off x="208168" y="3768951"/>
              <a:ext cx="23245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numericos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['float16','float32', 'float64']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features_numericos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(df_OPCD_2017.select_dtypes(include=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numericos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features_numericos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 set(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features_numericos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)- set(['customer_latitude','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customer_longitude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seller_latitude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seller_longitude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features_numericos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065909" y="3450729"/>
              <a:ext cx="1546914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{'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(km2)',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'PIB',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PIB_per_capita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freight_value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payment_value_boleto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payment_value_credit_card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payment_value_debit_card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payment_value_voucher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product_height_cm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product_length_cm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product_weight_g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product_width_cm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'}</a:t>
              </a:r>
            </a:p>
          </p:txBody>
        </p:sp>
        <p:sp>
          <p:nvSpPr>
            <p:cNvPr id="15" name="Seta para Baixo 14"/>
            <p:cNvSpPr/>
            <p:nvPr/>
          </p:nvSpPr>
          <p:spPr>
            <a:xfrm rot="16200000">
              <a:off x="2622517" y="4165558"/>
              <a:ext cx="411731" cy="321348"/>
            </a:xfrm>
            <a:prstGeom prst="downArrow">
              <a:avLst>
                <a:gd name="adj1" fmla="val 50000"/>
                <a:gd name="adj2" fmla="val 347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Seta para Baixo 15"/>
            <p:cNvSpPr/>
            <p:nvPr/>
          </p:nvSpPr>
          <p:spPr>
            <a:xfrm rot="16200000">
              <a:off x="5032219" y="4136439"/>
              <a:ext cx="411731" cy="321348"/>
            </a:xfrm>
            <a:prstGeom prst="downArrow">
              <a:avLst>
                <a:gd name="adj1" fmla="val 50000"/>
                <a:gd name="adj2" fmla="val 347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5572080" y="4181697"/>
              <a:ext cx="10385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13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Elipse 20"/>
            <p:cNvSpPr/>
            <p:nvPr/>
          </p:nvSpPr>
          <p:spPr>
            <a:xfrm>
              <a:off x="55768" y="3534295"/>
              <a:ext cx="304800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48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49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44800" y="200264"/>
            <a:ext cx="248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Trat. de outliers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3" name="Agrupar 22"/>
          <p:cNvGrpSpPr/>
          <p:nvPr/>
        </p:nvGrpSpPr>
        <p:grpSpPr>
          <a:xfrm>
            <a:off x="55767" y="546658"/>
            <a:ext cx="5249438" cy="4855530"/>
            <a:chOff x="55767" y="546658"/>
            <a:chExt cx="5249438" cy="4855530"/>
          </a:xfrm>
        </p:grpSpPr>
        <p:grpSp>
          <p:nvGrpSpPr>
            <p:cNvPr id="15" name="Agrupar 14"/>
            <p:cNvGrpSpPr/>
            <p:nvPr/>
          </p:nvGrpSpPr>
          <p:grpSpPr>
            <a:xfrm>
              <a:off x="301771" y="631651"/>
              <a:ext cx="5003434" cy="4770537"/>
              <a:chOff x="287825" y="576059"/>
              <a:chExt cx="5184641" cy="4770537"/>
            </a:xfrm>
          </p:grpSpPr>
          <p:sp>
            <p:nvSpPr>
              <p:cNvPr id="2" name="CaixaDeTexto 1"/>
              <p:cNvSpPr txBox="1"/>
              <p:nvPr/>
            </p:nvSpPr>
            <p:spPr>
              <a:xfrm>
                <a:off x="287825" y="576059"/>
                <a:ext cx="5184641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localiza_outliers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p_desvios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):   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"""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Descrição: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Calcula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mean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standard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deviation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limites inferior/superior e numero de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e porcentagem de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argumentos: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p_df_dataframe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-- O pandas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dataframe</a:t>
                </a:r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p_desvios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  -- numero de desvios-padrão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Return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df_outliers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dict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):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Dicionario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de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indicados pelas colunas   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Exceção: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Nenhum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</a:t>
                </a:r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"""    </a:t>
                </a:r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df_outliers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{}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print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f'Outliers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maiores que {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p_desvios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} desvios-padrão')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print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('----------------------------------------------')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for coluna in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[]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[coluna].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astype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float</a:t>
                </a:r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    </a:t>
                </a:r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# Seta limite superior e inferior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series_std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np.std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[coluna])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series_mean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np.mean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[coluna])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outlier_corte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series_std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*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p_desvios</a:t>
                </a:r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limite_inferior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series_mean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outlier_corte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limite_superior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series_mean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+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outlier_corte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# Gera os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</a:t>
                </a:r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for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indice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valor in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[coluna].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iteritems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():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valor &gt;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limite_superior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valor &lt;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limite_inferior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outliers.append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({'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indice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':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indice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'valor': valor})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    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print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(f'{coluna} |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mean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{round(series_mean,1)} |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std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{round(series_std,1)} |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ll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={round(limite_inferior,1)} | '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f'ul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={round(limite_superior,1)} |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={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len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)} |'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      f'{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len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[coluna])}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% {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len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)/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len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p_df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[coluna]):.2%}')</a:t>
                </a: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df_outliers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[coluna]= </a:t>
                </a:r>
                <a:r>
                  <a:rPr lang="pt-BR" sz="800" dirty="0" err="1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outliers</a:t>
                </a:r>
                <a:r>
                  <a:rPr lang="pt-BR" sz="800" dirty="0" smtClean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</a:t>
                </a:r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return</a:t>
                </a:r>
                <a:r>
                  <a:rPr lang="pt-BR" sz="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pt-BR" sz="8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df_outliers</a:t>
                </a:r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tângulo 13"/>
              <p:cNvSpPr/>
              <p:nvPr/>
            </p:nvSpPr>
            <p:spPr>
              <a:xfrm>
                <a:off x="477291" y="3045806"/>
                <a:ext cx="2294871" cy="66765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9" name="Elipse 18"/>
            <p:cNvSpPr/>
            <p:nvPr/>
          </p:nvSpPr>
          <p:spPr>
            <a:xfrm>
              <a:off x="55767" y="546658"/>
              <a:ext cx="298225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5365383" y="592561"/>
            <a:ext cx="2433808" cy="488794"/>
            <a:chOff x="5365383" y="592561"/>
            <a:chExt cx="2433808" cy="488794"/>
          </a:xfrm>
        </p:grpSpPr>
        <p:sp>
          <p:nvSpPr>
            <p:cNvPr id="16" name="CaixaDeTexto 15"/>
            <p:cNvSpPr txBox="1"/>
            <p:nvPr/>
          </p:nvSpPr>
          <p:spPr>
            <a:xfrm>
              <a:off x="5485737" y="865911"/>
              <a:ext cx="23134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=df_OPCD_2017[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features_numericos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]</a:t>
              </a:r>
              <a:endParaRPr lang="pt-BR" dirty="0"/>
            </a:p>
          </p:txBody>
        </p:sp>
        <p:sp>
          <p:nvSpPr>
            <p:cNvPr id="21" name="Elipse 20"/>
            <p:cNvSpPr/>
            <p:nvPr/>
          </p:nvSpPr>
          <p:spPr>
            <a:xfrm>
              <a:off x="5365383" y="592561"/>
              <a:ext cx="298225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5" name="Agrupar 24"/>
          <p:cNvGrpSpPr/>
          <p:nvPr/>
        </p:nvGrpSpPr>
        <p:grpSpPr>
          <a:xfrm>
            <a:off x="5365382" y="1185164"/>
            <a:ext cx="3654003" cy="2167697"/>
            <a:chOff x="5365382" y="1185164"/>
            <a:chExt cx="3654003" cy="2167697"/>
          </a:xfrm>
        </p:grpSpPr>
        <p:sp>
          <p:nvSpPr>
            <p:cNvPr id="17" name="CaixaDeTexto 16"/>
            <p:cNvSpPr txBox="1"/>
            <p:nvPr/>
          </p:nvSpPr>
          <p:spPr>
            <a:xfrm>
              <a:off x="5485737" y="1383091"/>
              <a:ext cx="3533648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mf.localiza_outliers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features_numericos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], 6)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gera lista dos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dos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p/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dropar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outlier_indices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[]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 chave, valor in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df_outliers.items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for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in valor: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outlier_indices.append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cria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dataframe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alternativo SEM os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df_dados.drop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outlier_indices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('{}({}/{}={}%) número de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dos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format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outlier_indices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outlier_indices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)),\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), round((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outlier_indices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))/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)*100),2) ))</a:t>
              </a:r>
            </a:p>
            <a:p>
              <a:endParaRPr lang="pt-BR" sz="800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5365382" y="1185164"/>
              <a:ext cx="298225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71"/>
            <a:ext cx="9144000" cy="535577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06255" y="84993"/>
            <a:ext cx="4573058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Introdução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401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1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3" y="130382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Contextualização ...</a:t>
            </a: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5" name="Image 11">
            <a:extLst>
              <a:ext uri="{FF2B5EF4-FFF2-40B4-BE49-F238E27FC236}">
                <a16:creationId xmlns:a16="http://schemas.microsoft.com/office/drawing/2014/main" id="{623EDD2E-57D1-42D9-92F8-8F82653B3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17" y="1240465"/>
            <a:ext cx="8210248" cy="3331819"/>
          </a:xfrm>
          <a:prstGeom prst="rect">
            <a:avLst/>
          </a:prstGeom>
        </p:spPr>
      </p:pic>
      <p:sp>
        <p:nvSpPr>
          <p:cNvPr id="16" name="ZoneTexte 5">
            <a:extLst>
              <a:ext uri="{FF2B5EF4-FFF2-40B4-BE49-F238E27FC236}">
                <a16:creationId xmlns:a16="http://schemas.microsoft.com/office/drawing/2014/main" id="{5F860339-F173-441D-AA94-84E6F63046B3}"/>
              </a:ext>
            </a:extLst>
          </p:cNvPr>
          <p:cNvSpPr txBox="1"/>
          <p:nvPr/>
        </p:nvSpPr>
        <p:spPr>
          <a:xfrm rot="5400000">
            <a:off x="6850122" y="3040070"/>
            <a:ext cx="146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13CBA7"/>
                </a:solidFill>
              </a:rPr>
              <a:t>Clientes</a:t>
            </a:r>
            <a:endParaRPr lang="fr-FR" dirty="0">
              <a:solidFill>
                <a:srgbClr val="13CBA7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B1674588-E889-4B39-912E-31D1C7BDA930}"/>
              </a:ext>
            </a:extLst>
          </p:cNvPr>
          <p:cNvSpPr txBox="1"/>
          <p:nvPr/>
        </p:nvSpPr>
        <p:spPr>
          <a:xfrm>
            <a:off x="5479313" y="1874321"/>
            <a:ext cx="2271851" cy="27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3CBA7"/>
                </a:solidFill>
              </a:rPr>
              <a:t>Compra e pagamento</a:t>
            </a:r>
            <a:endParaRPr lang="fr-FR" dirty="0">
              <a:solidFill>
                <a:srgbClr val="13CBA7"/>
              </a:solidFill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D579478A-571E-44CA-AC3C-2373074C1873}"/>
              </a:ext>
            </a:extLst>
          </p:cNvPr>
          <p:cNvSpPr txBox="1"/>
          <p:nvPr/>
        </p:nvSpPr>
        <p:spPr>
          <a:xfrm>
            <a:off x="6068071" y="2471614"/>
            <a:ext cx="1406387" cy="27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3CBA7"/>
                </a:solidFill>
              </a:rPr>
              <a:t>Pesquisar</a:t>
            </a:r>
            <a:endParaRPr lang="fr-FR" dirty="0">
              <a:solidFill>
                <a:srgbClr val="13CBA7"/>
              </a:solidFill>
            </a:endParaRP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B568F9FB-3F43-4E52-9E0F-A648029F96A0}"/>
              </a:ext>
            </a:extLst>
          </p:cNvPr>
          <p:cNvSpPr txBox="1"/>
          <p:nvPr/>
        </p:nvSpPr>
        <p:spPr>
          <a:xfrm>
            <a:off x="5989727" y="3322244"/>
            <a:ext cx="1406387" cy="27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4C6E8C"/>
                </a:solidFill>
              </a:rPr>
              <a:t>Exposição</a:t>
            </a:r>
            <a:endParaRPr lang="fr-FR" dirty="0">
              <a:solidFill>
                <a:srgbClr val="4C6E8C"/>
              </a:solidFill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431884BE-7D8D-45A8-B34A-F47E60B7E23B}"/>
              </a:ext>
            </a:extLst>
          </p:cNvPr>
          <p:cNvSpPr txBox="1"/>
          <p:nvPr/>
        </p:nvSpPr>
        <p:spPr>
          <a:xfrm>
            <a:off x="4246854" y="3843719"/>
            <a:ext cx="1701567" cy="27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4C6E8C"/>
                </a:solidFill>
              </a:rPr>
              <a:t>Marketplaces</a:t>
            </a:r>
          </a:p>
        </p:txBody>
      </p:sp>
      <p:sp>
        <p:nvSpPr>
          <p:cNvPr id="21" name="ZoneTexte 14">
            <a:extLst>
              <a:ext uri="{FF2B5EF4-FFF2-40B4-BE49-F238E27FC236}">
                <a16:creationId xmlns:a16="http://schemas.microsoft.com/office/drawing/2014/main" id="{5C995FA2-09BB-40EF-8C92-5BA81B8D5E3E}"/>
              </a:ext>
            </a:extLst>
          </p:cNvPr>
          <p:cNvSpPr txBox="1"/>
          <p:nvPr/>
        </p:nvSpPr>
        <p:spPr>
          <a:xfrm>
            <a:off x="2546701" y="2471613"/>
            <a:ext cx="1406387" cy="27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4C6E8C"/>
                </a:solidFill>
              </a:rPr>
              <a:t>Plataforma</a:t>
            </a:r>
            <a:endParaRPr lang="fr-FR" dirty="0">
              <a:solidFill>
                <a:srgbClr val="4C6E8C"/>
              </a:solidFill>
            </a:endParaRPr>
          </a:p>
        </p:txBody>
      </p:sp>
      <p:sp>
        <p:nvSpPr>
          <p:cNvPr id="22" name="ZoneTexte 15">
            <a:extLst>
              <a:ext uri="{FF2B5EF4-FFF2-40B4-BE49-F238E27FC236}">
                <a16:creationId xmlns:a16="http://schemas.microsoft.com/office/drawing/2014/main" id="{BA654DD2-DF8C-4C81-8FF9-864A1DB4D539}"/>
              </a:ext>
            </a:extLst>
          </p:cNvPr>
          <p:cNvSpPr txBox="1"/>
          <p:nvPr/>
        </p:nvSpPr>
        <p:spPr>
          <a:xfrm>
            <a:off x="1712652" y="2779280"/>
            <a:ext cx="1406387" cy="25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4C6E8C"/>
                </a:solidFill>
              </a:rPr>
              <a:t>Dados</a:t>
            </a:r>
            <a:endParaRPr lang="fr-FR" sz="1600" dirty="0">
              <a:solidFill>
                <a:srgbClr val="4C6E8C"/>
              </a:solidFill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B61146ED-7C54-48BB-B7CC-38BA6D73F39A}"/>
              </a:ext>
            </a:extLst>
          </p:cNvPr>
          <p:cNvSpPr txBox="1"/>
          <p:nvPr/>
        </p:nvSpPr>
        <p:spPr>
          <a:xfrm>
            <a:off x="1619777" y="3264477"/>
            <a:ext cx="1406387" cy="25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8984A"/>
                </a:solidFill>
              </a:rPr>
              <a:t>Conexão</a:t>
            </a:r>
            <a:endParaRPr lang="fr-FR" sz="1600" dirty="0">
              <a:solidFill>
                <a:srgbClr val="F8984A"/>
              </a:solidFill>
            </a:endParaRPr>
          </a:p>
        </p:txBody>
      </p:sp>
      <p:sp>
        <p:nvSpPr>
          <p:cNvPr id="24" name="ZoneTexte 18">
            <a:extLst>
              <a:ext uri="{FF2B5EF4-FFF2-40B4-BE49-F238E27FC236}">
                <a16:creationId xmlns:a16="http://schemas.microsoft.com/office/drawing/2014/main" id="{83CB2EF8-C698-4C89-9A45-E9945E78B6B4}"/>
              </a:ext>
            </a:extLst>
          </p:cNvPr>
          <p:cNvSpPr txBox="1"/>
          <p:nvPr/>
        </p:nvSpPr>
        <p:spPr>
          <a:xfrm>
            <a:off x="3026164" y="1114556"/>
            <a:ext cx="1549885" cy="25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8984A"/>
                </a:solidFill>
              </a:rPr>
              <a:t>Transportadora</a:t>
            </a:r>
            <a:endParaRPr lang="fr-FR" sz="1600" dirty="0">
              <a:solidFill>
                <a:srgbClr val="F8984A"/>
              </a:solidFill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25362B09-1F2C-4D61-8927-F46569EF6637}"/>
              </a:ext>
            </a:extLst>
          </p:cNvPr>
          <p:cNvSpPr txBox="1"/>
          <p:nvPr/>
        </p:nvSpPr>
        <p:spPr>
          <a:xfrm>
            <a:off x="557299" y="3517814"/>
            <a:ext cx="1177120" cy="43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F8984A"/>
                </a:solidFill>
              </a:rPr>
              <a:t>Logistica e estoque</a:t>
            </a:r>
            <a:endParaRPr lang="fr-FR" sz="1600" dirty="0">
              <a:solidFill>
                <a:srgbClr val="F8984A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0" y="6309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Olist Store - Estrutura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808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44800" y="200264"/>
            <a:ext cx="248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Trat. de outliers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91559" y="625544"/>
            <a:ext cx="5522432" cy="2349458"/>
            <a:chOff x="91559" y="625544"/>
            <a:chExt cx="5522432" cy="2349458"/>
          </a:xfrm>
        </p:grpSpPr>
        <p:sp>
          <p:nvSpPr>
            <p:cNvPr id="14" name="CaixaDeTexto 13"/>
            <p:cNvSpPr txBox="1"/>
            <p:nvPr/>
          </p:nvSpPr>
          <p:spPr>
            <a:xfrm>
              <a:off x="288088" y="666678"/>
              <a:ext cx="532590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maiores que 6 desvios-padrão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----------------------------------------------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payment_value_credit_card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126.7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213.1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=-1152.2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=1405.6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=184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0.41%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product_length_cm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31.0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16.3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=-66.6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=128.5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=0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0.00%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PIB_per_capita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42435.8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25734.8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=-111973.1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=196844.7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=186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0.41%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payment_value_voucher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3.8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28.5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=-167.0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=174.6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=184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0.41%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payment_value_boleto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31.5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119.0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=-682.3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=745.3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=192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0.43%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product_weight_g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2192.2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3935.6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=-21421.3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=25805.8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=219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0.49%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freight_value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21.2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18.1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=-87.1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=129.6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=200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0.45%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payment_value_debit_card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1.0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12.8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=-75.6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=77.6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=211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0.47%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132.2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212.0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=-1139.6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=1404.0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=188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0.42%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product_height_cm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16.8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13.7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=-65.6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=99.3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=39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0.09%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product_width_cm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23.8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12.2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=-49.2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=96.7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=36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0.08%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143937175.3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242822789.6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=-1312999562.3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=1600873913.0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=0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0.00%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(km2)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1283.9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3472.7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=-19552.1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=22119.9 |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=131 |44943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% 0.29%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1413(1413/44943=3.14%) número de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indices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unicos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dos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Elipse 14"/>
            <p:cNvSpPr/>
            <p:nvPr/>
          </p:nvSpPr>
          <p:spPr>
            <a:xfrm>
              <a:off x="91559" y="625544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5613991" y="617268"/>
            <a:ext cx="3530009" cy="2657560"/>
            <a:chOff x="5613991" y="617268"/>
            <a:chExt cx="3530009" cy="265756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544" y="830126"/>
              <a:ext cx="3525456" cy="2444702"/>
            </a:xfrm>
            <a:prstGeom prst="rect">
              <a:avLst/>
            </a:prstGeom>
          </p:spPr>
        </p:pic>
        <p:sp>
          <p:nvSpPr>
            <p:cNvPr id="16" name="Elipse 15"/>
            <p:cNvSpPr/>
            <p:nvPr/>
          </p:nvSpPr>
          <p:spPr>
            <a:xfrm>
              <a:off x="5613991" y="617268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69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44800" y="200264"/>
            <a:ext cx="248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Trat. de outliers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8" name="Agrupar 17"/>
          <p:cNvGrpSpPr/>
          <p:nvPr/>
        </p:nvGrpSpPr>
        <p:grpSpPr>
          <a:xfrm>
            <a:off x="32390" y="560499"/>
            <a:ext cx="4410942" cy="3224692"/>
            <a:chOff x="32390" y="560499"/>
            <a:chExt cx="4410942" cy="3224692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04" y="822768"/>
              <a:ext cx="4234928" cy="2962423"/>
            </a:xfrm>
            <a:prstGeom prst="rect">
              <a:avLst/>
            </a:prstGeom>
          </p:spPr>
        </p:pic>
        <p:sp>
          <p:nvSpPr>
            <p:cNvPr id="14" name="Elipse 13"/>
            <p:cNvSpPr/>
            <p:nvPr/>
          </p:nvSpPr>
          <p:spPr>
            <a:xfrm>
              <a:off x="32390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91559" y="578456"/>
            <a:ext cx="8935484" cy="4403120"/>
            <a:chOff x="91559" y="578456"/>
            <a:chExt cx="8935484" cy="4403120"/>
          </a:xfrm>
        </p:grpSpPr>
        <p:sp>
          <p:nvSpPr>
            <p:cNvPr id="6" name="CaixaDeTexto 5"/>
            <p:cNvSpPr txBox="1"/>
            <p:nvPr/>
          </p:nvSpPr>
          <p:spPr>
            <a:xfrm>
              <a:off x="4572000" y="822768"/>
              <a:ext cx="32127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"S")</a:t>
              </a: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563" y="1048858"/>
              <a:ext cx="4249480" cy="2890633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59" y="3847436"/>
              <a:ext cx="4572000" cy="1134140"/>
            </a:xfrm>
            <a:prstGeom prst="rect">
              <a:avLst/>
            </a:prstGeom>
          </p:spPr>
        </p:pic>
        <p:sp>
          <p:nvSpPr>
            <p:cNvPr id="17" name="Elipse 16"/>
            <p:cNvSpPr/>
            <p:nvPr/>
          </p:nvSpPr>
          <p:spPr>
            <a:xfrm>
              <a:off x="4649714" y="578456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9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44800" y="200264"/>
            <a:ext cx="248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Trat. de outliers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91559" y="584994"/>
            <a:ext cx="7721502" cy="1470864"/>
            <a:chOff x="91559" y="584994"/>
            <a:chExt cx="7721502" cy="1470864"/>
          </a:xfrm>
        </p:grpSpPr>
        <p:sp>
          <p:nvSpPr>
            <p:cNvPr id="4" name="CaixaDeTexto 3"/>
            <p:cNvSpPr txBox="1"/>
            <p:nvPr/>
          </p:nvSpPr>
          <p:spPr>
            <a:xfrm>
              <a:off x="299061" y="670863"/>
              <a:ext cx="44076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freight_value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product_weight_g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product_height_cm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product_width_cm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PIB_per_capita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payment_value_boleto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payment_value_credit_card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payment_value_debit_card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payment_value_voucher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"S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mf.exibe_estatistica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df_dados_sem_outliers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(km2)'], "S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Elipse 13"/>
            <p:cNvSpPr/>
            <p:nvPr/>
          </p:nvSpPr>
          <p:spPr>
            <a:xfrm>
              <a:off x="91559" y="584994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Chave Direita 6"/>
            <p:cNvSpPr/>
            <p:nvPr/>
          </p:nvSpPr>
          <p:spPr>
            <a:xfrm>
              <a:off x="4934857" y="847263"/>
              <a:ext cx="123372" cy="524337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5286407" y="968791"/>
              <a:ext cx="25266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Não apresentaram boa melhoria sem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91559" y="1391385"/>
            <a:ext cx="8165795" cy="3633168"/>
            <a:chOff x="91559" y="1391385"/>
            <a:chExt cx="8165795" cy="3633168"/>
          </a:xfrm>
        </p:grpSpPr>
        <p:sp>
          <p:nvSpPr>
            <p:cNvPr id="6" name="CaixaDeTexto 5"/>
            <p:cNvSpPr txBox="1"/>
            <p:nvPr/>
          </p:nvSpPr>
          <p:spPr>
            <a:xfrm>
              <a:off x="347256" y="2326002"/>
              <a:ext cx="5588001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Analisando os resultados: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Em todas as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skew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é alto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enviasamento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(&gt;1).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Kurtosis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&gt; 3: significa que ela tende a produzir mais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do que a distribuição normal.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Das 13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iniciais:Area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(km2), PIB,PIB_per_capita,freight_value,payment_value_boleto,payment_value_credit_card,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payment_value_debit_card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payment_value_voucher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product_height_cm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product_length_cm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product_weight_g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product_width_cm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duas não tiveram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a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saber:PIB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product_length_cm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Sete apresentaram boa melhoria sem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a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saber:Area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(km2),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freight_value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payment_value_boleto,payment_value_credit_card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payment_value_debit_card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payment_value_voucher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 processo anteriormente feito, agora será repetido para estas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7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pt-BR" dirty="0"/>
            </a:p>
          </p:txBody>
        </p:sp>
        <p:sp>
          <p:nvSpPr>
            <p:cNvPr id="17" name="Elipse 16"/>
            <p:cNvSpPr/>
            <p:nvPr/>
          </p:nvSpPr>
          <p:spPr>
            <a:xfrm>
              <a:off x="91559" y="2179484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9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43" y="3791038"/>
              <a:ext cx="3981904" cy="858972"/>
            </a:xfrm>
            <a:prstGeom prst="rect">
              <a:avLst/>
            </a:prstGeom>
          </p:spPr>
        </p:pic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954" y="1391385"/>
              <a:ext cx="2064883" cy="1328946"/>
            </a:xfrm>
            <a:prstGeom prst="rect">
              <a:avLst/>
            </a:prstGeom>
          </p:spPr>
        </p:pic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954" y="2906318"/>
              <a:ext cx="2066400" cy="1444624"/>
            </a:xfrm>
            <a:prstGeom prst="rect">
              <a:avLst/>
            </a:prstGeom>
          </p:spPr>
        </p:pic>
        <p:grpSp>
          <p:nvGrpSpPr>
            <p:cNvPr id="27" name="Agrupar 26"/>
            <p:cNvGrpSpPr/>
            <p:nvPr/>
          </p:nvGrpSpPr>
          <p:grpSpPr>
            <a:xfrm>
              <a:off x="4382640" y="4325875"/>
              <a:ext cx="1926160" cy="698678"/>
              <a:chOff x="4082754" y="4350942"/>
              <a:chExt cx="2108200" cy="698678"/>
            </a:xfrm>
          </p:grpSpPr>
          <p:pic>
            <p:nvPicPr>
              <p:cNvPr id="25" name="Imagem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754" y="4350942"/>
                <a:ext cx="2108200" cy="698678"/>
              </a:xfrm>
              <a:prstGeom prst="rect">
                <a:avLst/>
              </a:prstGeom>
            </p:spPr>
          </p:pic>
          <p:sp>
            <p:nvSpPr>
              <p:cNvPr id="26" name="Retângulo 25"/>
              <p:cNvSpPr/>
              <p:nvPr/>
            </p:nvSpPr>
            <p:spPr>
              <a:xfrm>
                <a:off x="4706679" y="4902994"/>
                <a:ext cx="699892" cy="138113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61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 Engineering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32390" y="535577"/>
            <a:ext cx="9051354" cy="4401205"/>
            <a:chOff x="32390" y="535577"/>
            <a:chExt cx="9051354" cy="4401205"/>
          </a:xfrm>
        </p:grpSpPr>
        <p:sp>
          <p:nvSpPr>
            <p:cNvPr id="2" name="CaixaDeTexto 1"/>
            <p:cNvSpPr txBox="1"/>
            <p:nvPr/>
          </p:nvSpPr>
          <p:spPr>
            <a:xfrm>
              <a:off x="288087" y="535577"/>
              <a:ext cx="879565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Criação da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product_volume_cm3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df_OPCD_2017_sem_outliers['product_volume_cm3']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np.round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product_length_cm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*\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product_height_cm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*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product_width_cm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'],2)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#Não teve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posso continuar.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Criação da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distancia entre vendedor e cliente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distancia_customer_seller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df_OPCD_2017_sem_outliers.apply(lambda x:round(mf.haversine(x['customer_latitude'],x['customer_longitude'], x['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seller_latitude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x['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seller_longitude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']),3),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axis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Criação da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populacao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df_OPCD_2017_sem_outliers['PIB']=df_OPCD_2017_sem_outliers['PIB']*1000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populacao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']=round(df_OPCD_2017_sem_outliers['PIB']/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PIB_per_capita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'],3)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Dropa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esta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pois foi categorizada na seção 2.4.7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categóricas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df_OPCD_2017_sem_outliers.drop(['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PIB_per_capita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axis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Dropa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estas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pois foi criada a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product_volume_cm3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df_OPCD_2017_sem_outliers.drop(['product_length_cm','product_height_cm','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product_width_cm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axis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Dropa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estas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pois foi criada a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distancia_customer_seller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df_OPCD_2017_sem_outliers.drop(['customer_latitude','customer_longitude','seller_latitude','seller_longitude'],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axis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tempo_entrega_compra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 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order_delivered_customer_date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tempo_aprovado_compra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tempo_estimado_compra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order_estimated_delivery_date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tempo_postagem_compra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order_delivered_carrier_date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tempo_entrega_aprovado_LeadTime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order_delivered_customer_date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tempo_postagem_aprovado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order_delivered_carrier_date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order_approved_at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tempo_entrega_postagem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 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order_delivered_customer_date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order_delivered_carrier_date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não necessita verificar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inconsistencia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nas datas</a:t>
              </a:r>
            </a:p>
            <a:p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#&lt;0 -&gt; em atraso: entrega ao parceiro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logistico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no prazo(vendedor entregou na hora)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postagem_limiteparceiro_variacao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   = (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order_delivered_carrier_date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shipping_limit_date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postagem_limiteparceiro_dias_atraso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postagem_limiteparceiro_variacao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x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x &gt; 0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0)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postagem_limiteparceiro_atrasado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   = 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postagem_limiteparceiro_dias_atraso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1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x &gt; 0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0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Elipse 13"/>
            <p:cNvSpPr/>
            <p:nvPr/>
          </p:nvSpPr>
          <p:spPr>
            <a:xfrm>
              <a:off x="32390" y="560072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75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 Engineering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91559" y="572334"/>
            <a:ext cx="8934397" cy="3831818"/>
            <a:chOff x="91559" y="572334"/>
            <a:chExt cx="8934397" cy="3831818"/>
          </a:xfrm>
        </p:grpSpPr>
        <p:sp>
          <p:nvSpPr>
            <p:cNvPr id="2" name="CaixaDeTexto 1"/>
            <p:cNvSpPr txBox="1"/>
            <p:nvPr/>
          </p:nvSpPr>
          <p:spPr>
            <a:xfrm>
              <a:off x="347256" y="572334"/>
              <a:ext cx="8678700" cy="383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tempo_limiteparceiro_postagem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np.abs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 (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shipping_limit_date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order_delivered_carrier_date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entrega ao cliente no prazo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entrega_estimado_variacao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   = (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order_delivered_customer_date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order_estimated_delivery_date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entrega_estimado_dias_atraso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entrega_estimado_variacao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x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x &gt; 0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0)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entrega_estimado_atrasado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   = 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entrega_estimado_dias_atraso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1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x &gt; 0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0)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tempo_estimado_entrega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np.abs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((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order_estimated_delivery_date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order_delivered_customer_date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Estado do cliente mesmo estado do vendedor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customer_seller_state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np.where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seller_state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==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customer_state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1, 0)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 total de cada item do pedido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price_freight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+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freight_value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 dos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reviews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por pedido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custo_reviews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df_OPCD_2017_sem_outliers.review_score.map({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1: 40,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2: 25,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3: 15,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4: 5,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5: 0   })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df_OPCD_2017_sem_outliers['habit_km2'] = round(df_OPCD_2017_sem_outliers['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populacao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/ 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(km2)'],2)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densidade do produto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densidade_produto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']=round(df_OPCD_2017_sem_outliers['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product_weight_g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/ df_OPCD_2017_sem_outliers['product_volume_cm3'] ,2)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91559" y="584994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6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 Engineering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56" name="Agrupar 55"/>
          <p:cNvGrpSpPr/>
          <p:nvPr/>
        </p:nvGrpSpPr>
        <p:grpSpPr>
          <a:xfrm>
            <a:off x="333459" y="1115204"/>
            <a:ext cx="2396474" cy="3331463"/>
            <a:chOff x="346723" y="1088136"/>
            <a:chExt cx="2396474" cy="3331463"/>
          </a:xfrm>
        </p:grpSpPr>
        <p:sp>
          <p:nvSpPr>
            <p:cNvPr id="6" name="Retângulo Arredondado 5"/>
            <p:cNvSpPr/>
            <p:nvPr/>
          </p:nvSpPr>
          <p:spPr>
            <a:xfrm>
              <a:off x="346726" y="1088136"/>
              <a:ext cx="2396471" cy="33314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16" name="Forma Livre 15"/>
            <p:cNvSpPr/>
            <p:nvPr/>
          </p:nvSpPr>
          <p:spPr>
            <a:xfrm>
              <a:off x="346725" y="3008630"/>
              <a:ext cx="2396471" cy="1403769"/>
            </a:xfrm>
            <a:custGeom>
              <a:avLst/>
              <a:gdLst>
                <a:gd name="connsiteX0" fmla="*/ 2396471 w 2396471"/>
                <a:gd name="connsiteY0" fmla="*/ 0 h 1403769"/>
                <a:gd name="connsiteX1" fmla="*/ 2396471 w 2396471"/>
                <a:gd name="connsiteY1" fmla="*/ 1004349 h 1403769"/>
                <a:gd name="connsiteX2" fmla="*/ 1997051 w 2396471"/>
                <a:gd name="connsiteY2" fmla="*/ 1403769 h 1403769"/>
                <a:gd name="connsiteX3" fmla="*/ 399420 w 2396471"/>
                <a:gd name="connsiteY3" fmla="*/ 1403769 h 1403769"/>
                <a:gd name="connsiteX4" fmla="*/ 0 w 2396471"/>
                <a:gd name="connsiteY4" fmla="*/ 1004349 h 1403769"/>
                <a:gd name="connsiteX5" fmla="*/ 0 w 2396471"/>
                <a:gd name="connsiteY5" fmla="*/ 90226 h 1403769"/>
                <a:gd name="connsiteX6" fmla="*/ 2177141 w 2396471"/>
                <a:gd name="connsiteY6" fmla="*/ 46683 h 1403769"/>
                <a:gd name="connsiteX7" fmla="*/ 2294723 w 2396471"/>
                <a:gd name="connsiteY7" fmla="*/ 19825 h 140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6471" h="1403769">
                  <a:moveTo>
                    <a:pt x="2396471" y="0"/>
                  </a:moveTo>
                  <a:lnTo>
                    <a:pt x="2396471" y="1004349"/>
                  </a:lnTo>
                  <a:cubicBezTo>
                    <a:pt x="2396471" y="1224943"/>
                    <a:pt x="2217645" y="1403769"/>
                    <a:pt x="1997051" y="1403769"/>
                  </a:cubicBezTo>
                  <a:lnTo>
                    <a:pt x="399420" y="1403769"/>
                  </a:lnTo>
                  <a:cubicBezTo>
                    <a:pt x="178826" y="1403769"/>
                    <a:pt x="0" y="1224943"/>
                    <a:pt x="0" y="1004349"/>
                  </a:cubicBezTo>
                  <a:lnTo>
                    <a:pt x="0" y="90226"/>
                  </a:lnTo>
                  <a:cubicBezTo>
                    <a:pt x="674914" y="-4117"/>
                    <a:pt x="667657" y="779654"/>
                    <a:pt x="2177141" y="46683"/>
                  </a:cubicBezTo>
                  <a:cubicBezTo>
                    <a:pt x="2218114" y="36705"/>
                    <a:pt x="2257244" y="27775"/>
                    <a:pt x="2294723" y="1982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Forma Livre 19"/>
            <p:cNvSpPr/>
            <p:nvPr/>
          </p:nvSpPr>
          <p:spPr>
            <a:xfrm>
              <a:off x="346724" y="3119057"/>
              <a:ext cx="2396471" cy="1293342"/>
            </a:xfrm>
            <a:custGeom>
              <a:avLst/>
              <a:gdLst>
                <a:gd name="connsiteX0" fmla="*/ 789709 w 2396471"/>
                <a:gd name="connsiteY0" fmla="*/ 538 h 1133150"/>
                <a:gd name="connsiteX1" fmla="*/ 2379122 w 2396471"/>
                <a:gd name="connsiteY1" fmla="*/ 361057 h 1133150"/>
                <a:gd name="connsiteX2" fmla="*/ 2396471 w 2396471"/>
                <a:gd name="connsiteY2" fmla="*/ 362620 h 1133150"/>
                <a:gd name="connsiteX3" fmla="*/ 2396471 w 2396471"/>
                <a:gd name="connsiteY3" fmla="*/ 733730 h 1133150"/>
                <a:gd name="connsiteX4" fmla="*/ 1997051 w 2396471"/>
                <a:gd name="connsiteY4" fmla="*/ 1133150 h 1133150"/>
                <a:gd name="connsiteX5" fmla="*/ 399420 w 2396471"/>
                <a:gd name="connsiteY5" fmla="*/ 1133150 h 1133150"/>
                <a:gd name="connsiteX6" fmla="*/ 0 w 2396471"/>
                <a:gd name="connsiteY6" fmla="*/ 733730 h 1133150"/>
                <a:gd name="connsiteX7" fmla="*/ 0 w 2396471"/>
                <a:gd name="connsiteY7" fmla="*/ 365985 h 1133150"/>
                <a:gd name="connsiteX8" fmla="*/ 23527 w 2396471"/>
                <a:gd name="connsiteY8" fmla="*/ 363878 h 1133150"/>
                <a:gd name="connsiteX9" fmla="*/ 567671 w 2396471"/>
                <a:gd name="connsiteY9" fmla="*/ 51834 h 1133150"/>
                <a:gd name="connsiteX10" fmla="*/ 789709 w 2396471"/>
                <a:gd name="connsiteY10" fmla="*/ 538 h 11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6471" h="1133150">
                  <a:moveTo>
                    <a:pt x="789709" y="538"/>
                  </a:moveTo>
                  <a:cubicBezTo>
                    <a:pt x="1204230" y="-14415"/>
                    <a:pt x="1823213" y="287068"/>
                    <a:pt x="2379122" y="361057"/>
                  </a:cubicBezTo>
                  <a:lnTo>
                    <a:pt x="2396471" y="362620"/>
                  </a:lnTo>
                  <a:lnTo>
                    <a:pt x="2396471" y="733730"/>
                  </a:lnTo>
                  <a:cubicBezTo>
                    <a:pt x="2396471" y="954324"/>
                    <a:pt x="2217645" y="1133150"/>
                    <a:pt x="1997051" y="1133150"/>
                  </a:cubicBezTo>
                  <a:lnTo>
                    <a:pt x="399420" y="1133150"/>
                  </a:lnTo>
                  <a:cubicBezTo>
                    <a:pt x="178826" y="1133150"/>
                    <a:pt x="0" y="954324"/>
                    <a:pt x="0" y="733730"/>
                  </a:cubicBezTo>
                  <a:lnTo>
                    <a:pt x="0" y="365985"/>
                  </a:lnTo>
                  <a:lnTo>
                    <a:pt x="23527" y="363878"/>
                  </a:lnTo>
                  <a:cubicBezTo>
                    <a:pt x="148685" y="331915"/>
                    <a:pt x="232028" y="206048"/>
                    <a:pt x="567671" y="51834"/>
                  </a:cubicBezTo>
                  <a:cubicBezTo>
                    <a:pt x="632078" y="19177"/>
                    <a:pt x="706804" y="3529"/>
                    <a:pt x="789709" y="53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 24"/>
            <p:cNvSpPr/>
            <p:nvPr/>
          </p:nvSpPr>
          <p:spPr>
            <a:xfrm>
              <a:off x="346723" y="3913052"/>
              <a:ext cx="2352704" cy="499347"/>
            </a:xfrm>
            <a:custGeom>
              <a:avLst/>
              <a:gdLst>
                <a:gd name="connsiteX0" fmla="*/ 634463 w 2352704"/>
                <a:gd name="connsiteY0" fmla="*/ 1213 h 499347"/>
                <a:gd name="connsiteX1" fmla="*/ 2196336 w 2352704"/>
                <a:gd name="connsiteY1" fmla="*/ 252265 h 499347"/>
                <a:gd name="connsiteX2" fmla="*/ 2352704 w 2352704"/>
                <a:gd name="connsiteY2" fmla="*/ 272780 h 499347"/>
                <a:gd name="connsiteX3" fmla="*/ 2325312 w 2352704"/>
                <a:gd name="connsiteY3" fmla="*/ 323247 h 499347"/>
                <a:gd name="connsiteX4" fmla="*/ 1994106 w 2352704"/>
                <a:gd name="connsiteY4" fmla="*/ 499347 h 499347"/>
                <a:gd name="connsiteX5" fmla="*/ 396475 w 2352704"/>
                <a:gd name="connsiteY5" fmla="*/ 499347 h 499347"/>
                <a:gd name="connsiteX6" fmla="*/ 5170 w 2352704"/>
                <a:gd name="connsiteY6" fmla="*/ 180424 h 499347"/>
                <a:gd name="connsiteX7" fmla="*/ 0 w 2352704"/>
                <a:gd name="connsiteY7" fmla="*/ 129139 h 499347"/>
                <a:gd name="connsiteX8" fmla="*/ 210190 w 2352704"/>
                <a:gd name="connsiteY8" fmla="*/ 60276 h 499347"/>
                <a:gd name="connsiteX9" fmla="*/ 634463 w 2352704"/>
                <a:gd name="connsiteY9" fmla="*/ 1213 h 4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04" h="499347">
                  <a:moveTo>
                    <a:pt x="634463" y="1213"/>
                  </a:moveTo>
                  <a:cubicBezTo>
                    <a:pt x="1198177" y="-17157"/>
                    <a:pt x="1746923" y="178106"/>
                    <a:pt x="2196336" y="252265"/>
                  </a:cubicBezTo>
                  <a:lnTo>
                    <a:pt x="2352704" y="272780"/>
                  </a:lnTo>
                  <a:lnTo>
                    <a:pt x="2325312" y="323247"/>
                  </a:lnTo>
                  <a:cubicBezTo>
                    <a:pt x="2253533" y="429493"/>
                    <a:pt x="2131978" y="499347"/>
                    <a:pt x="1994106" y="499347"/>
                  </a:cubicBezTo>
                  <a:lnTo>
                    <a:pt x="396475" y="499347"/>
                  </a:lnTo>
                  <a:cubicBezTo>
                    <a:pt x="203455" y="499347"/>
                    <a:pt x="42414" y="362434"/>
                    <a:pt x="5170" y="180424"/>
                  </a:cubicBezTo>
                  <a:lnTo>
                    <a:pt x="0" y="129139"/>
                  </a:lnTo>
                  <a:lnTo>
                    <a:pt x="210190" y="60276"/>
                  </a:lnTo>
                  <a:cubicBezTo>
                    <a:pt x="351671" y="23750"/>
                    <a:pt x="493535" y="5805"/>
                    <a:pt x="634463" y="121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35426" y="1112407"/>
              <a:ext cx="22640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Lite</a:t>
              </a:r>
              <a:endParaRPr lang="pt-BR" sz="3200" b="1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47483" y="1626523"/>
              <a:ext cx="195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Até 30 produtos</a:t>
              </a:r>
              <a:endParaRPr lang="pt-BR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820053" y="2014361"/>
              <a:ext cx="187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21% comissão</a:t>
              </a:r>
              <a:endParaRPr lang="pt-BR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820053" y="2583049"/>
              <a:ext cx="1879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R$ 18.99</a:t>
              </a:r>
              <a:r>
                <a:rPr lang="pt-BR" sz="1200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/mês</a:t>
              </a:r>
              <a:endParaRPr lang="pt-BR" sz="1200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31" y="1611121"/>
              <a:ext cx="317047" cy="331269"/>
            </a:xfrm>
            <a:prstGeom prst="rect">
              <a:avLst/>
            </a:prstGeom>
          </p:spPr>
        </p:pic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31" y="2031837"/>
              <a:ext cx="335131" cy="324379"/>
            </a:xfrm>
            <a:prstGeom prst="rect">
              <a:avLst/>
            </a:prstGeom>
          </p:spPr>
        </p:pic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84" y="2537862"/>
              <a:ext cx="379569" cy="413826"/>
            </a:xfrm>
            <a:prstGeom prst="rect">
              <a:avLst/>
            </a:prstGeom>
          </p:spPr>
        </p:pic>
      </p:grpSp>
      <p:grpSp>
        <p:nvGrpSpPr>
          <p:cNvPr id="57" name="Agrupar 56"/>
          <p:cNvGrpSpPr/>
          <p:nvPr/>
        </p:nvGrpSpPr>
        <p:grpSpPr>
          <a:xfrm>
            <a:off x="3361079" y="1076065"/>
            <a:ext cx="2396474" cy="3331463"/>
            <a:chOff x="3361079" y="1076065"/>
            <a:chExt cx="2396474" cy="3331463"/>
          </a:xfrm>
        </p:grpSpPr>
        <p:sp>
          <p:nvSpPr>
            <p:cNvPr id="33" name="Retângulo Arredondado 32"/>
            <p:cNvSpPr/>
            <p:nvPr/>
          </p:nvSpPr>
          <p:spPr>
            <a:xfrm>
              <a:off x="3361082" y="1076065"/>
              <a:ext cx="2396471" cy="33314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34" name="Forma Livre 33"/>
            <p:cNvSpPr/>
            <p:nvPr/>
          </p:nvSpPr>
          <p:spPr>
            <a:xfrm>
              <a:off x="3361081" y="2996559"/>
              <a:ext cx="2396471" cy="1403769"/>
            </a:xfrm>
            <a:custGeom>
              <a:avLst/>
              <a:gdLst>
                <a:gd name="connsiteX0" fmla="*/ 2396471 w 2396471"/>
                <a:gd name="connsiteY0" fmla="*/ 0 h 1403769"/>
                <a:gd name="connsiteX1" fmla="*/ 2396471 w 2396471"/>
                <a:gd name="connsiteY1" fmla="*/ 1004349 h 1403769"/>
                <a:gd name="connsiteX2" fmla="*/ 1997051 w 2396471"/>
                <a:gd name="connsiteY2" fmla="*/ 1403769 h 1403769"/>
                <a:gd name="connsiteX3" fmla="*/ 399420 w 2396471"/>
                <a:gd name="connsiteY3" fmla="*/ 1403769 h 1403769"/>
                <a:gd name="connsiteX4" fmla="*/ 0 w 2396471"/>
                <a:gd name="connsiteY4" fmla="*/ 1004349 h 1403769"/>
                <a:gd name="connsiteX5" fmla="*/ 0 w 2396471"/>
                <a:gd name="connsiteY5" fmla="*/ 90226 h 1403769"/>
                <a:gd name="connsiteX6" fmla="*/ 2177141 w 2396471"/>
                <a:gd name="connsiteY6" fmla="*/ 46683 h 1403769"/>
                <a:gd name="connsiteX7" fmla="*/ 2294723 w 2396471"/>
                <a:gd name="connsiteY7" fmla="*/ 19825 h 140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6471" h="1403769">
                  <a:moveTo>
                    <a:pt x="2396471" y="0"/>
                  </a:moveTo>
                  <a:lnTo>
                    <a:pt x="2396471" y="1004349"/>
                  </a:lnTo>
                  <a:cubicBezTo>
                    <a:pt x="2396471" y="1224943"/>
                    <a:pt x="2217645" y="1403769"/>
                    <a:pt x="1997051" y="1403769"/>
                  </a:cubicBezTo>
                  <a:lnTo>
                    <a:pt x="399420" y="1403769"/>
                  </a:lnTo>
                  <a:cubicBezTo>
                    <a:pt x="178826" y="1403769"/>
                    <a:pt x="0" y="1224943"/>
                    <a:pt x="0" y="1004349"/>
                  </a:cubicBezTo>
                  <a:lnTo>
                    <a:pt x="0" y="90226"/>
                  </a:lnTo>
                  <a:cubicBezTo>
                    <a:pt x="674914" y="-4117"/>
                    <a:pt x="667657" y="779654"/>
                    <a:pt x="2177141" y="46683"/>
                  </a:cubicBezTo>
                  <a:cubicBezTo>
                    <a:pt x="2218114" y="36705"/>
                    <a:pt x="2257244" y="27775"/>
                    <a:pt x="2294723" y="1982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Forma Livre 34"/>
            <p:cNvSpPr/>
            <p:nvPr/>
          </p:nvSpPr>
          <p:spPr>
            <a:xfrm>
              <a:off x="3361080" y="3106986"/>
              <a:ext cx="2396471" cy="1293342"/>
            </a:xfrm>
            <a:custGeom>
              <a:avLst/>
              <a:gdLst>
                <a:gd name="connsiteX0" fmla="*/ 789709 w 2396471"/>
                <a:gd name="connsiteY0" fmla="*/ 538 h 1133150"/>
                <a:gd name="connsiteX1" fmla="*/ 2379122 w 2396471"/>
                <a:gd name="connsiteY1" fmla="*/ 361057 h 1133150"/>
                <a:gd name="connsiteX2" fmla="*/ 2396471 w 2396471"/>
                <a:gd name="connsiteY2" fmla="*/ 362620 h 1133150"/>
                <a:gd name="connsiteX3" fmla="*/ 2396471 w 2396471"/>
                <a:gd name="connsiteY3" fmla="*/ 733730 h 1133150"/>
                <a:gd name="connsiteX4" fmla="*/ 1997051 w 2396471"/>
                <a:gd name="connsiteY4" fmla="*/ 1133150 h 1133150"/>
                <a:gd name="connsiteX5" fmla="*/ 399420 w 2396471"/>
                <a:gd name="connsiteY5" fmla="*/ 1133150 h 1133150"/>
                <a:gd name="connsiteX6" fmla="*/ 0 w 2396471"/>
                <a:gd name="connsiteY6" fmla="*/ 733730 h 1133150"/>
                <a:gd name="connsiteX7" fmla="*/ 0 w 2396471"/>
                <a:gd name="connsiteY7" fmla="*/ 365985 h 1133150"/>
                <a:gd name="connsiteX8" fmla="*/ 23527 w 2396471"/>
                <a:gd name="connsiteY8" fmla="*/ 363878 h 1133150"/>
                <a:gd name="connsiteX9" fmla="*/ 567671 w 2396471"/>
                <a:gd name="connsiteY9" fmla="*/ 51834 h 1133150"/>
                <a:gd name="connsiteX10" fmla="*/ 789709 w 2396471"/>
                <a:gd name="connsiteY10" fmla="*/ 538 h 11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6471" h="1133150">
                  <a:moveTo>
                    <a:pt x="789709" y="538"/>
                  </a:moveTo>
                  <a:cubicBezTo>
                    <a:pt x="1204230" y="-14415"/>
                    <a:pt x="1823213" y="287068"/>
                    <a:pt x="2379122" y="361057"/>
                  </a:cubicBezTo>
                  <a:lnTo>
                    <a:pt x="2396471" y="362620"/>
                  </a:lnTo>
                  <a:lnTo>
                    <a:pt x="2396471" y="733730"/>
                  </a:lnTo>
                  <a:cubicBezTo>
                    <a:pt x="2396471" y="954324"/>
                    <a:pt x="2217645" y="1133150"/>
                    <a:pt x="1997051" y="1133150"/>
                  </a:cubicBezTo>
                  <a:lnTo>
                    <a:pt x="399420" y="1133150"/>
                  </a:lnTo>
                  <a:cubicBezTo>
                    <a:pt x="178826" y="1133150"/>
                    <a:pt x="0" y="954324"/>
                    <a:pt x="0" y="733730"/>
                  </a:cubicBezTo>
                  <a:lnTo>
                    <a:pt x="0" y="365985"/>
                  </a:lnTo>
                  <a:lnTo>
                    <a:pt x="23527" y="363878"/>
                  </a:lnTo>
                  <a:cubicBezTo>
                    <a:pt x="148685" y="331915"/>
                    <a:pt x="232028" y="206048"/>
                    <a:pt x="567671" y="51834"/>
                  </a:cubicBezTo>
                  <a:cubicBezTo>
                    <a:pt x="632078" y="19177"/>
                    <a:pt x="706804" y="3529"/>
                    <a:pt x="789709" y="538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 35"/>
            <p:cNvSpPr/>
            <p:nvPr/>
          </p:nvSpPr>
          <p:spPr>
            <a:xfrm>
              <a:off x="3361079" y="3900981"/>
              <a:ext cx="2352704" cy="499347"/>
            </a:xfrm>
            <a:custGeom>
              <a:avLst/>
              <a:gdLst>
                <a:gd name="connsiteX0" fmla="*/ 634463 w 2352704"/>
                <a:gd name="connsiteY0" fmla="*/ 1213 h 499347"/>
                <a:gd name="connsiteX1" fmla="*/ 2196336 w 2352704"/>
                <a:gd name="connsiteY1" fmla="*/ 252265 h 499347"/>
                <a:gd name="connsiteX2" fmla="*/ 2352704 w 2352704"/>
                <a:gd name="connsiteY2" fmla="*/ 272780 h 499347"/>
                <a:gd name="connsiteX3" fmla="*/ 2325312 w 2352704"/>
                <a:gd name="connsiteY3" fmla="*/ 323247 h 499347"/>
                <a:gd name="connsiteX4" fmla="*/ 1994106 w 2352704"/>
                <a:gd name="connsiteY4" fmla="*/ 499347 h 499347"/>
                <a:gd name="connsiteX5" fmla="*/ 396475 w 2352704"/>
                <a:gd name="connsiteY5" fmla="*/ 499347 h 499347"/>
                <a:gd name="connsiteX6" fmla="*/ 5170 w 2352704"/>
                <a:gd name="connsiteY6" fmla="*/ 180424 h 499347"/>
                <a:gd name="connsiteX7" fmla="*/ 0 w 2352704"/>
                <a:gd name="connsiteY7" fmla="*/ 129139 h 499347"/>
                <a:gd name="connsiteX8" fmla="*/ 210190 w 2352704"/>
                <a:gd name="connsiteY8" fmla="*/ 60276 h 499347"/>
                <a:gd name="connsiteX9" fmla="*/ 634463 w 2352704"/>
                <a:gd name="connsiteY9" fmla="*/ 1213 h 4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04" h="499347">
                  <a:moveTo>
                    <a:pt x="634463" y="1213"/>
                  </a:moveTo>
                  <a:cubicBezTo>
                    <a:pt x="1198177" y="-17157"/>
                    <a:pt x="1746923" y="178106"/>
                    <a:pt x="2196336" y="252265"/>
                  </a:cubicBezTo>
                  <a:lnTo>
                    <a:pt x="2352704" y="272780"/>
                  </a:lnTo>
                  <a:lnTo>
                    <a:pt x="2325312" y="323247"/>
                  </a:lnTo>
                  <a:cubicBezTo>
                    <a:pt x="2253533" y="429493"/>
                    <a:pt x="2131978" y="499347"/>
                    <a:pt x="1994106" y="499347"/>
                  </a:cubicBezTo>
                  <a:lnTo>
                    <a:pt x="396475" y="499347"/>
                  </a:lnTo>
                  <a:cubicBezTo>
                    <a:pt x="203455" y="499347"/>
                    <a:pt x="42414" y="362434"/>
                    <a:pt x="5170" y="180424"/>
                  </a:cubicBezTo>
                  <a:lnTo>
                    <a:pt x="0" y="129139"/>
                  </a:lnTo>
                  <a:lnTo>
                    <a:pt x="210190" y="60276"/>
                  </a:lnTo>
                  <a:cubicBezTo>
                    <a:pt x="351671" y="23750"/>
                    <a:pt x="493535" y="5805"/>
                    <a:pt x="634463" y="1213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49782" y="1107536"/>
              <a:ext cx="22640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Basic</a:t>
              </a:r>
              <a:endParaRPr lang="pt-BR" sz="3200" b="1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3761839" y="1621652"/>
              <a:ext cx="195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Até 60 produtos</a:t>
              </a:r>
              <a:endParaRPr lang="pt-BR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3834409" y="2009490"/>
              <a:ext cx="187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20% comissão</a:t>
              </a:r>
              <a:endParaRPr lang="pt-BR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3834409" y="2600313"/>
              <a:ext cx="1879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R$ 68.99</a:t>
              </a:r>
              <a:r>
                <a:rPr lang="pt-BR" sz="1200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/mês</a:t>
              </a:r>
              <a:endParaRPr lang="pt-BR" sz="1200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87" y="1606250"/>
              <a:ext cx="317047" cy="331269"/>
            </a:xfrm>
            <a:prstGeom prst="rect">
              <a:avLst/>
            </a:prstGeom>
          </p:spPr>
        </p:pic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87" y="2026966"/>
              <a:ext cx="335131" cy="324379"/>
            </a:xfrm>
            <a:prstGeom prst="rect">
              <a:avLst/>
            </a:prstGeom>
          </p:spPr>
        </p:pic>
        <p:pic>
          <p:nvPicPr>
            <p:cNvPr id="43" name="Imagem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840" y="2532991"/>
              <a:ext cx="379569" cy="413826"/>
            </a:xfrm>
            <a:prstGeom prst="rect">
              <a:avLst/>
            </a:prstGeom>
          </p:spPr>
        </p:pic>
      </p:grpSp>
      <p:grpSp>
        <p:nvGrpSpPr>
          <p:cNvPr id="58" name="Agrupar 57"/>
          <p:cNvGrpSpPr/>
          <p:nvPr/>
        </p:nvGrpSpPr>
        <p:grpSpPr>
          <a:xfrm>
            <a:off x="6388700" y="1035483"/>
            <a:ext cx="2396476" cy="3331463"/>
            <a:chOff x="6360922" y="1107536"/>
            <a:chExt cx="2396476" cy="3331463"/>
          </a:xfrm>
        </p:grpSpPr>
        <p:sp>
          <p:nvSpPr>
            <p:cNvPr id="44" name="Retângulo Arredondado 43"/>
            <p:cNvSpPr/>
            <p:nvPr/>
          </p:nvSpPr>
          <p:spPr>
            <a:xfrm>
              <a:off x="6360927" y="1107536"/>
              <a:ext cx="2396471" cy="33314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45" name="Forma Livre 44"/>
            <p:cNvSpPr/>
            <p:nvPr/>
          </p:nvSpPr>
          <p:spPr>
            <a:xfrm>
              <a:off x="6360924" y="3028030"/>
              <a:ext cx="2396471" cy="1403769"/>
            </a:xfrm>
            <a:custGeom>
              <a:avLst/>
              <a:gdLst>
                <a:gd name="connsiteX0" fmla="*/ 2396471 w 2396471"/>
                <a:gd name="connsiteY0" fmla="*/ 0 h 1403769"/>
                <a:gd name="connsiteX1" fmla="*/ 2396471 w 2396471"/>
                <a:gd name="connsiteY1" fmla="*/ 1004349 h 1403769"/>
                <a:gd name="connsiteX2" fmla="*/ 1997051 w 2396471"/>
                <a:gd name="connsiteY2" fmla="*/ 1403769 h 1403769"/>
                <a:gd name="connsiteX3" fmla="*/ 399420 w 2396471"/>
                <a:gd name="connsiteY3" fmla="*/ 1403769 h 1403769"/>
                <a:gd name="connsiteX4" fmla="*/ 0 w 2396471"/>
                <a:gd name="connsiteY4" fmla="*/ 1004349 h 1403769"/>
                <a:gd name="connsiteX5" fmla="*/ 0 w 2396471"/>
                <a:gd name="connsiteY5" fmla="*/ 90226 h 1403769"/>
                <a:gd name="connsiteX6" fmla="*/ 2177141 w 2396471"/>
                <a:gd name="connsiteY6" fmla="*/ 46683 h 1403769"/>
                <a:gd name="connsiteX7" fmla="*/ 2294723 w 2396471"/>
                <a:gd name="connsiteY7" fmla="*/ 19825 h 140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6471" h="1403769">
                  <a:moveTo>
                    <a:pt x="2396471" y="0"/>
                  </a:moveTo>
                  <a:lnTo>
                    <a:pt x="2396471" y="1004349"/>
                  </a:lnTo>
                  <a:cubicBezTo>
                    <a:pt x="2396471" y="1224943"/>
                    <a:pt x="2217645" y="1403769"/>
                    <a:pt x="1997051" y="1403769"/>
                  </a:cubicBezTo>
                  <a:lnTo>
                    <a:pt x="399420" y="1403769"/>
                  </a:lnTo>
                  <a:cubicBezTo>
                    <a:pt x="178826" y="1403769"/>
                    <a:pt x="0" y="1224943"/>
                    <a:pt x="0" y="1004349"/>
                  </a:cubicBezTo>
                  <a:lnTo>
                    <a:pt x="0" y="90226"/>
                  </a:lnTo>
                  <a:cubicBezTo>
                    <a:pt x="674914" y="-4117"/>
                    <a:pt x="667657" y="779654"/>
                    <a:pt x="2177141" y="46683"/>
                  </a:cubicBezTo>
                  <a:cubicBezTo>
                    <a:pt x="2218114" y="36705"/>
                    <a:pt x="2257244" y="27775"/>
                    <a:pt x="2294723" y="1982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Forma Livre 45"/>
            <p:cNvSpPr/>
            <p:nvPr/>
          </p:nvSpPr>
          <p:spPr>
            <a:xfrm>
              <a:off x="6360923" y="3138457"/>
              <a:ext cx="2396471" cy="1293342"/>
            </a:xfrm>
            <a:custGeom>
              <a:avLst/>
              <a:gdLst>
                <a:gd name="connsiteX0" fmla="*/ 789709 w 2396471"/>
                <a:gd name="connsiteY0" fmla="*/ 538 h 1133150"/>
                <a:gd name="connsiteX1" fmla="*/ 2379122 w 2396471"/>
                <a:gd name="connsiteY1" fmla="*/ 361057 h 1133150"/>
                <a:gd name="connsiteX2" fmla="*/ 2396471 w 2396471"/>
                <a:gd name="connsiteY2" fmla="*/ 362620 h 1133150"/>
                <a:gd name="connsiteX3" fmla="*/ 2396471 w 2396471"/>
                <a:gd name="connsiteY3" fmla="*/ 733730 h 1133150"/>
                <a:gd name="connsiteX4" fmla="*/ 1997051 w 2396471"/>
                <a:gd name="connsiteY4" fmla="*/ 1133150 h 1133150"/>
                <a:gd name="connsiteX5" fmla="*/ 399420 w 2396471"/>
                <a:gd name="connsiteY5" fmla="*/ 1133150 h 1133150"/>
                <a:gd name="connsiteX6" fmla="*/ 0 w 2396471"/>
                <a:gd name="connsiteY6" fmla="*/ 733730 h 1133150"/>
                <a:gd name="connsiteX7" fmla="*/ 0 w 2396471"/>
                <a:gd name="connsiteY7" fmla="*/ 365985 h 1133150"/>
                <a:gd name="connsiteX8" fmla="*/ 23527 w 2396471"/>
                <a:gd name="connsiteY8" fmla="*/ 363878 h 1133150"/>
                <a:gd name="connsiteX9" fmla="*/ 567671 w 2396471"/>
                <a:gd name="connsiteY9" fmla="*/ 51834 h 1133150"/>
                <a:gd name="connsiteX10" fmla="*/ 789709 w 2396471"/>
                <a:gd name="connsiteY10" fmla="*/ 538 h 11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6471" h="1133150">
                  <a:moveTo>
                    <a:pt x="789709" y="538"/>
                  </a:moveTo>
                  <a:cubicBezTo>
                    <a:pt x="1204230" y="-14415"/>
                    <a:pt x="1823213" y="287068"/>
                    <a:pt x="2379122" y="361057"/>
                  </a:cubicBezTo>
                  <a:lnTo>
                    <a:pt x="2396471" y="362620"/>
                  </a:lnTo>
                  <a:lnTo>
                    <a:pt x="2396471" y="733730"/>
                  </a:lnTo>
                  <a:cubicBezTo>
                    <a:pt x="2396471" y="954324"/>
                    <a:pt x="2217645" y="1133150"/>
                    <a:pt x="1997051" y="1133150"/>
                  </a:cubicBezTo>
                  <a:lnTo>
                    <a:pt x="399420" y="1133150"/>
                  </a:lnTo>
                  <a:cubicBezTo>
                    <a:pt x="178826" y="1133150"/>
                    <a:pt x="0" y="954324"/>
                    <a:pt x="0" y="733730"/>
                  </a:cubicBezTo>
                  <a:lnTo>
                    <a:pt x="0" y="365985"/>
                  </a:lnTo>
                  <a:lnTo>
                    <a:pt x="23527" y="363878"/>
                  </a:lnTo>
                  <a:cubicBezTo>
                    <a:pt x="148685" y="331915"/>
                    <a:pt x="232028" y="206048"/>
                    <a:pt x="567671" y="51834"/>
                  </a:cubicBezTo>
                  <a:cubicBezTo>
                    <a:pt x="632078" y="19177"/>
                    <a:pt x="706804" y="3529"/>
                    <a:pt x="789709" y="538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Forma Livre 46"/>
            <p:cNvSpPr/>
            <p:nvPr/>
          </p:nvSpPr>
          <p:spPr>
            <a:xfrm>
              <a:off x="6360922" y="3932452"/>
              <a:ext cx="2352704" cy="499347"/>
            </a:xfrm>
            <a:custGeom>
              <a:avLst/>
              <a:gdLst>
                <a:gd name="connsiteX0" fmla="*/ 634463 w 2352704"/>
                <a:gd name="connsiteY0" fmla="*/ 1213 h 499347"/>
                <a:gd name="connsiteX1" fmla="*/ 2196336 w 2352704"/>
                <a:gd name="connsiteY1" fmla="*/ 252265 h 499347"/>
                <a:gd name="connsiteX2" fmla="*/ 2352704 w 2352704"/>
                <a:gd name="connsiteY2" fmla="*/ 272780 h 499347"/>
                <a:gd name="connsiteX3" fmla="*/ 2325312 w 2352704"/>
                <a:gd name="connsiteY3" fmla="*/ 323247 h 499347"/>
                <a:gd name="connsiteX4" fmla="*/ 1994106 w 2352704"/>
                <a:gd name="connsiteY4" fmla="*/ 499347 h 499347"/>
                <a:gd name="connsiteX5" fmla="*/ 396475 w 2352704"/>
                <a:gd name="connsiteY5" fmla="*/ 499347 h 499347"/>
                <a:gd name="connsiteX6" fmla="*/ 5170 w 2352704"/>
                <a:gd name="connsiteY6" fmla="*/ 180424 h 499347"/>
                <a:gd name="connsiteX7" fmla="*/ 0 w 2352704"/>
                <a:gd name="connsiteY7" fmla="*/ 129139 h 499347"/>
                <a:gd name="connsiteX8" fmla="*/ 210190 w 2352704"/>
                <a:gd name="connsiteY8" fmla="*/ 60276 h 499347"/>
                <a:gd name="connsiteX9" fmla="*/ 634463 w 2352704"/>
                <a:gd name="connsiteY9" fmla="*/ 1213 h 4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04" h="499347">
                  <a:moveTo>
                    <a:pt x="634463" y="1213"/>
                  </a:moveTo>
                  <a:cubicBezTo>
                    <a:pt x="1198177" y="-17157"/>
                    <a:pt x="1746923" y="178106"/>
                    <a:pt x="2196336" y="252265"/>
                  </a:cubicBezTo>
                  <a:lnTo>
                    <a:pt x="2352704" y="272780"/>
                  </a:lnTo>
                  <a:lnTo>
                    <a:pt x="2325312" y="323247"/>
                  </a:lnTo>
                  <a:cubicBezTo>
                    <a:pt x="2253533" y="429493"/>
                    <a:pt x="2131978" y="499347"/>
                    <a:pt x="1994106" y="499347"/>
                  </a:cubicBezTo>
                  <a:lnTo>
                    <a:pt x="396475" y="499347"/>
                  </a:lnTo>
                  <a:cubicBezTo>
                    <a:pt x="203455" y="499347"/>
                    <a:pt x="42414" y="362434"/>
                    <a:pt x="5170" y="180424"/>
                  </a:cubicBezTo>
                  <a:lnTo>
                    <a:pt x="0" y="129139"/>
                  </a:lnTo>
                  <a:lnTo>
                    <a:pt x="210190" y="60276"/>
                  </a:lnTo>
                  <a:cubicBezTo>
                    <a:pt x="351671" y="23750"/>
                    <a:pt x="493535" y="5805"/>
                    <a:pt x="634463" y="1213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6420597" y="1139007"/>
              <a:ext cx="22640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Pro</a:t>
              </a:r>
              <a:endParaRPr lang="pt-BR" sz="3200" b="1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49" name="CaixaDeTexto 48"/>
            <p:cNvSpPr txBox="1"/>
            <p:nvPr/>
          </p:nvSpPr>
          <p:spPr>
            <a:xfrm>
              <a:off x="6732654" y="1653123"/>
              <a:ext cx="195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ilimitado</a:t>
              </a:r>
              <a:endParaRPr lang="pt-BR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6805224" y="2040961"/>
              <a:ext cx="187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19% comissão</a:t>
              </a:r>
              <a:endParaRPr lang="pt-BR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6805224" y="2631784"/>
              <a:ext cx="1879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R$ 173.99</a:t>
              </a:r>
              <a:r>
                <a:rPr lang="pt-BR" sz="1200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/mês</a:t>
              </a:r>
              <a:endParaRPr lang="pt-BR" sz="1200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pic>
          <p:nvPicPr>
            <p:cNvPr id="52" name="Imagem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102" y="1637721"/>
              <a:ext cx="317047" cy="331269"/>
            </a:xfrm>
            <a:prstGeom prst="rect">
              <a:avLst/>
            </a:prstGeom>
          </p:spPr>
        </p:pic>
        <p:pic>
          <p:nvPicPr>
            <p:cNvPr id="53" name="Imagem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102" y="2058437"/>
              <a:ext cx="335131" cy="324379"/>
            </a:xfrm>
            <a:prstGeom prst="rect">
              <a:avLst/>
            </a:prstGeom>
          </p:spPr>
        </p:pic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655" y="2564462"/>
              <a:ext cx="379569" cy="413826"/>
            </a:xfrm>
            <a:prstGeom prst="rect">
              <a:avLst/>
            </a:prstGeom>
          </p:spPr>
        </p:pic>
      </p:grpSp>
      <p:sp>
        <p:nvSpPr>
          <p:cNvPr id="55" name="CaixaDeTexto 54"/>
          <p:cNvSpPr txBox="1"/>
          <p:nvPr/>
        </p:nvSpPr>
        <p:spPr>
          <a:xfrm>
            <a:off x="-12685" y="4853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Olist Store - Planos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 Engineering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91559" y="584994"/>
            <a:ext cx="1898244" cy="3016759"/>
            <a:chOff x="91559" y="584994"/>
            <a:chExt cx="1898244" cy="3016759"/>
          </a:xfrm>
        </p:grpSpPr>
        <p:sp>
          <p:nvSpPr>
            <p:cNvPr id="6" name="CaixaDeTexto 5"/>
            <p:cNvSpPr txBox="1"/>
            <p:nvPr/>
          </p:nvSpPr>
          <p:spPr>
            <a:xfrm>
              <a:off x="354419" y="800986"/>
              <a:ext cx="1635384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faixa_plano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p_feature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p_feature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&lt;= 30: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'Lite'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p_feature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&lt;= 60: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'Basic'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'Pro'   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plano_valor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p_feature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p_feature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== 'Lite':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18.99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p_feature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== 'Basic':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68.99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173.99   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plano_comissao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p_feature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p_feature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== 'Lite':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0.21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elif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p_feature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== 'Basic':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0.20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else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return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0.19  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91559" y="584994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7" name="Agrupar 16"/>
          <p:cNvGrpSpPr/>
          <p:nvPr/>
        </p:nvGrpSpPr>
        <p:grpSpPr>
          <a:xfrm>
            <a:off x="91558" y="708305"/>
            <a:ext cx="8831750" cy="3877985"/>
            <a:chOff x="91558" y="708305"/>
            <a:chExt cx="8831750" cy="3877985"/>
          </a:xfrm>
        </p:grpSpPr>
        <p:sp>
          <p:nvSpPr>
            <p:cNvPr id="2" name="CaixaDeTexto 1"/>
            <p:cNvSpPr txBox="1"/>
            <p:nvPr/>
          </p:nvSpPr>
          <p:spPr>
            <a:xfrm>
              <a:off x="3867730" y="708305"/>
              <a:ext cx="5055578" cy="3877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df_seller_planos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=df_OPCD_2017_sem_outliers.groupby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({'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': 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count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')}).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reset_index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df_seller_planos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['plano']        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df_seller_planos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apply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mf.faixa_plano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(x))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df_seller_planos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plano_valor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 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df_seller_planos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['plano'].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apply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mf.plano_valor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(x))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df_seller_planos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plano_comissao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df_seller_planos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['plano'].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apply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mf.plano_comissao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(x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df_seller_planos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inner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df_OPCD_2017_sem_outliers.drop(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product_id_x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df_OPCD_2017_sem_outliers.rename(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={"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product_id_y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": "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product_id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"},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']=0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valor_taxa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']=5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custo_frete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0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 com valor menor R$ 79.00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df_lista_menor_79=df_OPCD_2017_sem_outliers[df_OPCD_2017_sem_outliers['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&lt; 79]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df_lista_menor_79['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']=round(df_lista_menor_79['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plano_comissao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']* df_lista_menor_79['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'],2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 com valor maior ou igual R$ 79.00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df_lista_maiorigual_79=df_OPCD_2017_sem_outliers[df_OPCD_2017_sem_outliers['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&gt;= 79]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df_lista_maiorigual_79['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']=round(df_lista_maiorigual_79['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plano_comissao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']* df_lista_maiorigual_79['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'],2)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df_lista_maiorigual_79['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valor_taxa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']=0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df_lista_maiorigual_79['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custo_frete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round((df_lista_maiorigual_79['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freight_value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/ 2), 2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junta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dataframe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com valores dos pedidos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df_OPCD_2017_sem_outliers=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pd.concat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([df_lista_menor_79,df_lista_maiorigual_79],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axis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=0)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Seta para Baixo 13"/>
            <p:cNvSpPr/>
            <p:nvPr/>
          </p:nvSpPr>
          <p:spPr>
            <a:xfrm rot="16200000">
              <a:off x="3428652" y="3967736"/>
              <a:ext cx="411731" cy="321348"/>
            </a:xfrm>
            <a:prstGeom prst="downArrow">
              <a:avLst>
                <a:gd name="adj1" fmla="val 50000"/>
                <a:gd name="adj2" fmla="val 347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171337" y="3749500"/>
              <a:ext cx="33025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Taxa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Item do pedido &lt; R$ 79,00  tem taxa de R$ 5.00 por item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Item do pedido&gt;= R$ 79.00  tem taxa=</a:t>
              </a:r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zero.Frete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grátis p/ o cliente(</a:t>
              </a:r>
            </a:p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50% Olist banca e 50% vendedor)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Elipse 15"/>
            <p:cNvSpPr/>
            <p:nvPr/>
          </p:nvSpPr>
          <p:spPr>
            <a:xfrm>
              <a:off x="91558" y="3483238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97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 Engineering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99524"/>
              </p:ext>
            </p:extLst>
          </p:nvPr>
        </p:nvGraphicFramePr>
        <p:xfrm>
          <a:off x="1438939" y="735910"/>
          <a:ext cx="4827183" cy="40313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2438">
                  <a:extLst>
                    <a:ext uri="{9D8B030D-6E8A-4147-A177-3AD203B41FA5}">
                      <a16:colId xmlns:a16="http://schemas.microsoft.com/office/drawing/2014/main" val="3755501879"/>
                    </a:ext>
                  </a:extLst>
                </a:gridCol>
                <a:gridCol w="1574643">
                  <a:extLst>
                    <a:ext uri="{9D8B030D-6E8A-4147-A177-3AD203B41FA5}">
                      <a16:colId xmlns:a16="http://schemas.microsoft.com/office/drawing/2014/main" val="2496609115"/>
                    </a:ext>
                  </a:extLst>
                </a:gridCol>
                <a:gridCol w="503370">
                  <a:extLst>
                    <a:ext uri="{9D8B030D-6E8A-4147-A177-3AD203B41FA5}">
                      <a16:colId xmlns:a16="http://schemas.microsoft.com/office/drawing/2014/main" val="3038401315"/>
                    </a:ext>
                  </a:extLst>
                </a:gridCol>
                <a:gridCol w="413021">
                  <a:extLst>
                    <a:ext uri="{9D8B030D-6E8A-4147-A177-3AD203B41FA5}">
                      <a16:colId xmlns:a16="http://schemas.microsoft.com/office/drawing/2014/main" val="4243198526"/>
                    </a:ext>
                  </a:extLst>
                </a:gridCol>
                <a:gridCol w="448789">
                  <a:extLst>
                    <a:ext uri="{9D8B030D-6E8A-4147-A177-3AD203B41FA5}">
                      <a16:colId xmlns:a16="http://schemas.microsoft.com/office/drawing/2014/main" val="1716729655"/>
                    </a:ext>
                  </a:extLst>
                </a:gridCol>
                <a:gridCol w="557948">
                  <a:extLst>
                    <a:ext uri="{9D8B030D-6E8A-4147-A177-3AD203B41FA5}">
                      <a16:colId xmlns:a16="http://schemas.microsoft.com/office/drawing/2014/main" val="1876098512"/>
                    </a:ext>
                  </a:extLst>
                </a:gridCol>
                <a:gridCol w="696974">
                  <a:extLst>
                    <a:ext uri="{9D8B030D-6E8A-4147-A177-3AD203B41FA5}">
                      <a16:colId xmlns:a16="http://schemas.microsoft.com/office/drawing/2014/main" val="802990711"/>
                    </a:ext>
                  </a:extLst>
                </a:gridCol>
              </a:tblGrid>
              <a:tr h="2129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Seq.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Nulos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</a:t>
                      </a:r>
                      <a:b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</a:br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nulos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 </a:t>
                      </a:r>
                      <a:b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</a:br>
                      <a:r>
                        <a:rPr lang="pt-BR" sz="9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unicos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Tipo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ctr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08295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seller_id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1658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59887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order_id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42286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2952485966"/>
                  </a:ext>
                </a:extLst>
              </a:tr>
              <a:tr h="175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shipping_limit_date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40884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datetime64[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378370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order_item_id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63902560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price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3915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228752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freight_value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4908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38524167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customer_id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42286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060292"/>
                  </a:ext>
                </a:extLst>
              </a:tr>
              <a:tr h="175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order_purchase_timestamp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42069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datetime64[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311085081"/>
                  </a:ext>
                </a:extLst>
              </a:tr>
              <a:tr h="175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order_approved_at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40376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datetime64[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711540"/>
                  </a:ext>
                </a:extLst>
              </a:tr>
              <a:tr h="175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order_delivered_carrier_date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39376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datetime64[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1446507811"/>
                  </a:ext>
                </a:extLst>
              </a:tr>
              <a:tr h="175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order_delivered_customer_date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41892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datetime64[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19797"/>
                  </a:ext>
                </a:extLst>
              </a:tr>
              <a:tr h="175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order_estimated_delivery_date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266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datetime64[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1646651100"/>
                  </a:ext>
                </a:extLst>
              </a:tr>
              <a:tr h="175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review_answer_timestamp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41932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datetime64[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7439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review_id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41991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1796101536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review_score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20337"/>
                  </a:ext>
                </a:extLst>
              </a:tr>
              <a:tr h="175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review_creation_date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381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datetime64[</a:t>
                      </a:r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ns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2100461430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payment_sequential_boleto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961242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payment_sequential_credit_card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101660208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payment_sequential_debit_card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40759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payment_sequential_voucher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27836555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payment_installments_boleto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3444"/>
                  </a:ext>
                </a:extLst>
              </a:tr>
              <a:tr h="175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payment_installments_credit_card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23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1717321261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payment_installments_debit_card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69537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payment_installments_voucher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3440256970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payment_value_boleto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5115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983171"/>
                  </a:ext>
                </a:extLst>
              </a:tr>
              <a:tr h="1277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payment_value_credit_card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13478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379" marR="4379" marT="4379" marB="0" anchor="b"/>
                </a:tc>
                <a:extLst>
                  <a:ext uri="{0D108BD9-81ED-4DB2-BD59-A6C34878D82A}">
                    <a16:rowId xmlns:a16="http://schemas.microsoft.com/office/drawing/2014/main" val="3944981704"/>
                  </a:ext>
                </a:extLst>
              </a:tr>
            </a:tbl>
          </a:graphicData>
        </a:graphic>
      </p:graphicFrame>
      <p:sp>
        <p:nvSpPr>
          <p:cNvPr id="16" name="CaixaDeTexto 15"/>
          <p:cNvSpPr txBox="1"/>
          <p:nvPr/>
        </p:nvSpPr>
        <p:spPr>
          <a:xfrm>
            <a:off x="6335702" y="599870"/>
            <a:ext cx="2808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df_OPCD_2017_sem_outliers</a:t>
            </a:r>
          </a:p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43909 e 91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(antes da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engineering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eram 72)</a:t>
            </a:r>
          </a:p>
          <a:p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mf.Resumo_DataFrame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(df_OPCD_2017_sem_outliers)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df_temps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42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 Engineering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55203"/>
              </p:ext>
            </p:extLst>
          </p:nvPr>
        </p:nvGraphicFramePr>
        <p:xfrm>
          <a:off x="1615683" y="627755"/>
          <a:ext cx="5126396" cy="37280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4587">
                  <a:extLst>
                    <a:ext uri="{9D8B030D-6E8A-4147-A177-3AD203B41FA5}">
                      <a16:colId xmlns:a16="http://schemas.microsoft.com/office/drawing/2014/main" val="2536956094"/>
                    </a:ext>
                  </a:extLst>
                </a:gridCol>
                <a:gridCol w="1604941">
                  <a:extLst>
                    <a:ext uri="{9D8B030D-6E8A-4147-A177-3AD203B41FA5}">
                      <a16:colId xmlns:a16="http://schemas.microsoft.com/office/drawing/2014/main" val="2912046907"/>
                    </a:ext>
                  </a:extLst>
                </a:gridCol>
                <a:gridCol w="498520">
                  <a:extLst>
                    <a:ext uri="{9D8B030D-6E8A-4147-A177-3AD203B41FA5}">
                      <a16:colId xmlns:a16="http://schemas.microsoft.com/office/drawing/2014/main" val="3998438434"/>
                    </a:ext>
                  </a:extLst>
                </a:gridCol>
                <a:gridCol w="604587">
                  <a:extLst>
                    <a:ext uri="{9D8B030D-6E8A-4147-A177-3AD203B41FA5}">
                      <a16:colId xmlns:a16="http://schemas.microsoft.com/office/drawing/2014/main" val="2242982717"/>
                    </a:ext>
                  </a:extLst>
                </a:gridCol>
                <a:gridCol w="604587">
                  <a:extLst>
                    <a:ext uri="{9D8B030D-6E8A-4147-A177-3AD203B41FA5}">
                      <a16:colId xmlns:a16="http://schemas.microsoft.com/office/drawing/2014/main" val="1841030641"/>
                    </a:ext>
                  </a:extLst>
                </a:gridCol>
                <a:gridCol w="604587">
                  <a:extLst>
                    <a:ext uri="{9D8B030D-6E8A-4147-A177-3AD203B41FA5}">
                      <a16:colId xmlns:a16="http://schemas.microsoft.com/office/drawing/2014/main" val="1985487728"/>
                    </a:ext>
                  </a:extLst>
                </a:gridCol>
                <a:gridCol w="604587">
                  <a:extLst>
                    <a:ext uri="{9D8B030D-6E8A-4147-A177-3AD203B41FA5}">
                      <a16:colId xmlns:a16="http://schemas.microsoft.com/office/drawing/2014/main" val="2079648670"/>
                    </a:ext>
                  </a:extLst>
                </a:gridCol>
              </a:tblGrid>
              <a:tr h="27506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Seq.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Nulos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</a:t>
                      </a:r>
                      <a:b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</a:br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nulos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 </a:t>
                      </a:r>
                      <a:b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</a:br>
                      <a:r>
                        <a:rPr lang="pt-BR" sz="9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unicos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Tipo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5800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payment_value_debit_card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152196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payment_value_voucher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1232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523303922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payment_type_boleto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526258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payment_type_credit_card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3512929324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payment_type_debit_card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58848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31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payment_type_voucher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4291711488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customer_unique_id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41041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737987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33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customer_zip_code_prefix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11877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197077351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customer_city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3061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69691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customer_state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3135333221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product_category_name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718326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product_weight_g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1470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4176973230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seller_zip_code_prefix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1341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96057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seller_city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386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1781923638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seller_state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67456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41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customer_grande_regiao_id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3062305170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customer_grande_regiao_nome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867064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customer_state_id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2144665146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customer_city_id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3155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73555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PIB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3155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2522565985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É_capital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773113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Area(km2)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3152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3205829902"/>
                  </a:ext>
                </a:extLst>
              </a:tr>
              <a:tr h="1576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Nacional_Estadual_Comemorativa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75458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Descricao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2509073101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seller_state_id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19170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51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seller_city_id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386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/>
                </a:tc>
                <a:extLst>
                  <a:ext uri="{0D108BD9-81ED-4DB2-BD59-A6C34878D82A}">
                    <a16:rowId xmlns:a16="http://schemas.microsoft.com/office/drawing/2014/main" val="4002207942"/>
                  </a:ext>
                </a:extLst>
              </a:tr>
              <a:tr h="1248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ctr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seller_grande_regiao_id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674" marR="4674" marT="4674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87433"/>
                  </a:ext>
                </a:extLst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6933600" y="744279"/>
            <a:ext cx="1678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df_OPCD_2017_sem_outliers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96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59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 Engineering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096515"/>
              </p:ext>
            </p:extLst>
          </p:nvPr>
        </p:nvGraphicFramePr>
        <p:xfrm>
          <a:off x="1713599" y="631651"/>
          <a:ext cx="4831196" cy="40238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7446">
                  <a:extLst>
                    <a:ext uri="{9D8B030D-6E8A-4147-A177-3AD203B41FA5}">
                      <a16:colId xmlns:a16="http://schemas.microsoft.com/office/drawing/2014/main" val="3363148559"/>
                    </a:ext>
                  </a:extLst>
                </a:gridCol>
                <a:gridCol w="1789755">
                  <a:extLst>
                    <a:ext uri="{9D8B030D-6E8A-4147-A177-3AD203B41FA5}">
                      <a16:colId xmlns:a16="http://schemas.microsoft.com/office/drawing/2014/main" val="185995493"/>
                    </a:ext>
                  </a:extLst>
                </a:gridCol>
                <a:gridCol w="316800">
                  <a:extLst>
                    <a:ext uri="{9D8B030D-6E8A-4147-A177-3AD203B41FA5}">
                      <a16:colId xmlns:a16="http://schemas.microsoft.com/office/drawing/2014/main" val="2152001926"/>
                    </a:ext>
                  </a:extLst>
                </a:gridCol>
                <a:gridCol w="494857">
                  <a:extLst>
                    <a:ext uri="{9D8B030D-6E8A-4147-A177-3AD203B41FA5}">
                      <a16:colId xmlns:a16="http://schemas.microsoft.com/office/drawing/2014/main" val="1868093495"/>
                    </a:ext>
                  </a:extLst>
                </a:gridCol>
                <a:gridCol w="557446">
                  <a:extLst>
                    <a:ext uri="{9D8B030D-6E8A-4147-A177-3AD203B41FA5}">
                      <a16:colId xmlns:a16="http://schemas.microsoft.com/office/drawing/2014/main" val="2519013063"/>
                    </a:ext>
                  </a:extLst>
                </a:gridCol>
                <a:gridCol w="557446">
                  <a:extLst>
                    <a:ext uri="{9D8B030D-6E8A-4147-A177-3AD203B41FA5}">
                      <a16:colId xmlns:a16="http://schemas.microsoft.com/office/drawing/2014/main" val="1605138086"/>
                    </a:ext>
                  </a:extLst>
                </a:gridCol>
                <a:gridCol w="557446">
                  <a:extLst>
                    <a:ext uri="{9D8B030D-6E8A-4147-A177-3AD203B41FA5}">
                      <a16:colId xmlns:a16="http://schemas.microsoft.com/office/drawing/2014/main" val="2901418161"/>
                    </a:ext>
                  </a:extLst>
                </a:gridCol>
              </a:tblGrid>
              <a:tr h="2225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Seq.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Nulos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</a:t>
                      </a:r>
                      <a:b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</a:br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nulos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 </a:t>
                      </a:r>
                      <a:b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</a:br>
                      <a:r>
                        <a:rPr lang="pt-BR" sz="9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unicos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Tipo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ctr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32308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seller_grande_regiao_nome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02729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PIB_percapitaK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41060488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PIB_percapita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_(11000,19000]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944556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PIB_percapita_(19000,27000]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2751696465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PIB_percapita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_(27000,35000]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643691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PIB_percapita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_(3285,11000]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85447942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PIB_percapita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_(35000,43000]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607725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PIB_percapita_(43000,51000]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2891521955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PIB_percapita</a:t>
                      </a:r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_(51000,344847]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uint8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06472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product_category_id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3996932778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product_volume_cm3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3072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091170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distancia_customer_seller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39986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2083263413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populacao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3132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08158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tempo_entrega_compra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159002517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tempo_aprovado_compra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79414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tempo_estimado_compra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83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3949695830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tempo_postagem_compra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98566"/>
                  </a:ext>
                </a:extLst>
              </a:tr>
              <a:tr h="179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tempo_entrega_aprovado_LeadTime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126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1602552304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tempo_postagem_aprovado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996040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tempo_entrega_postagem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1515454786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postagem_limiteparceiro_variacao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140360"/>
                  </a:ext>
                </a:extLst>
              </a:tr>
              <a:tr h="179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postagem_limiteparceiro_dias_atraso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2624096521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postagem_limiteparceiro_atrasado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174908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entrega_estimado_variacao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174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2477734979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entrega_estimado_dias_atraso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56684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entrega_estimado_atrasado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1333764736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customer_seller_state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int32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>
                    <a:solidFill>
                      <a:srgbClr val="64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04431"/>
                  </a:ext>
                </a:extLst>
              </a:tr>
              <a:tr h="1302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price_freight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16197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463" marR="4463" marT="4463" marB="0" anchor="b"/>
                </a:tc>
                <a:extLst>
                  <a:ext uri="{0D108BD9-81ED-4DB2-BD59-A6C34878D82A}">
                    <a16:rowId xmlns:a16="http://schemas.microsoft.com/office/drawing/2014/main" val="1218257365"/>
                  </a:ext>
                </a:extLst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6933600" y="744279"/>
            <a:ext cx="1678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df_OPCD_2017_sem_outliers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413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71"/>
            <a:ext cx="9144000" cy="535577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06255" y="84993"/>
            <a:ext cx="4573058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Introdução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401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1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3" y="130382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ubik" panose="02000604000000020004" pitchFamily="2" charset="-79"/>
                <a:cs typeface="Rubik" panose="02000604000000020004" pitchFamily="2" charset="-79"/>
              </a:rPr>
              <a:t>Problemas ...</a:t>
            </a:r>
          </a:p>
          <a:p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5" name="Arredondar Retângulo no Mesmo Canto Lateral 14"/>
          <p:cNvSpPr/>
          <p:nvPr/>
        </p:nvSpPr>
        <p:spPr>
          <a:xfrm>
            <a:off x="5740655" y="1310018"/>
            <a:ext cx="1378858" cy="52916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Analisar</a:t>
            </a:r>
            <a:endParaRPr lang="pt-B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Arredondar Retângulo no Mesmo Canto Lateral 16"/>
          <p:cNvSpPr/>
          <p:nvPr/>
        </p:nvSpPr>
        <p:spPr>
          <a:xfrm>
            <a:off x="5740655" y="2126640"/>
            <a:ext cx="1378858" cy="52916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Compreender</a:t>
            </a:r>
            <a:endParaRPr lang="pt-B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Arredondar Retângulo no Mesmo Canto Lateral 19"/>
          <p:cNvSpPr/>
          <p:nvPr/>
        </p:nvSpPr>
        <p:spPr>
          <a:xfrm>
            <a:off x="5740655" y="2920698"/>
            <a:ext cx="1378858" cy="52916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Aumentar</a:t>
            </a:r>
            <a:endParaRPr lang="pt-BR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21" y="1904161"/>
            <a:ext cx="1482421" cy="1545704"/>
          </a:xfrm>
          <a:prstGeom prst="rect">
            <a:avLst/>
          </a:prstGeom>
        </p:spPr>
      </p:pic>
      <p:sp>
        <p:nvSpPr>
          <p:cNvPr id="21" name="ZoneTexte 82">
            <a:extLst>
              <a:ext uri="{FF2B5EF4-FFF2-40B4-BE49-F238E27FC236}">
                <a16:creationId xmlns:a16="http://schemas.microsoft.com/office/drawing/2014/main" id="{09A533D4-86B0-4F7F-A73E-8F5B1FE4212C}"/>
              </a:ext>
            </a:extLst>
          </p:cNvPr>
          <p:cNvSpPr txBox="1"/>
          <p:nvPr/>
        </p:nvSpPr>
        <p:spPr>
          <a:xfrm>
            <a:off x="1856900" y="1534829"/>
            <a:ext cx="192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" name="Conector de Seta Reta 5"/>
          <p:cNvCxnSpPr>
            <a:stCxn id="18" idx="3"/>
            <a:endCxn id="15" idx="2"/>
          </p:cNvCxnSpPr>
          <p:nvPr/>
        </p:nvCxnSpPr>
        <p:spPr>
          <a:xfrm flipV="1">
            <a:off x="3447142" y="1574602"/>
            <a:ext cx="2293513" cy="1102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8" idx="3"/>
            <a:endCxn id="17" idx="2"/>
          </p:cNvCxnSpPr>
          <p:nvPr/>
        </p:nvCxnSpPr>
        <p:spPr>
          <a:xfrm flipV="1">
            <a:off x="3447142" y="2391224"/>
            <a:ext cx="2293513" cy="28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8" idx="3"/>
            <a:endCxn id="20" idx="2"/>
          </p:cNvCxnSpPr>
          <p:nvPr/>
        </p:nvCxnSpPr>
        <p:spPr>
          <a:xfrm>
            <a:off x="3447142" y="2677013"/>
            <a:ext cx="2293513" cy="508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18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Feature Engineering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503173"/>
              </p:ext>
            </p:extLst>
          </p:nvPr>
        </p:nvGraphicFramePr>
        <p:xfrm>
          <a:off x="1760875" y="845804"/>
          <a:ext cx="4838399" cy="2005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1200">
                  <a:extLst>
                    <a:ext uri="{9D8B030D-6E8A-4147-A177-3AD203B41FA5}">
                      <a16:colId xmlns:a16="http://schemas.microsoft.com/office/drawing/2014/main" val="891620587"/>
                    </a:ext>
                  </a:extLst>
                </a:gridCol>
                <a:gridCol w="1283298">
                  <a:extLst>
                    <a:ext uri="{9D8B030D-6E8A-4147-A177-3AD203B41FA5}">
                      <a16:colId xmlns:a16="http://schemas.microsoft.com/office/drawing/2014/main" val="2967325271"/>
                    </a:ext>
                  </a:extLst>
                </a:gridCol>
                <a:gridCol w="336701">
                  <a:extLst>
                    <a:ext uri="{9D8B030D-6E8A-4147-A177-3AD203B41FA5}">
                      <a16:colId xmlns:a16="http://schemas.microsoft.com/office/drawing/2014/main" val="2798131524"/>
                    </a:ext>
                  </a:extLst>
                </a:gridCol>
                <a:gridCol w="453600">
                  <a:extLst>
                    <a:ext uri="{9D8B030D-6E8A-4147-A177-3AD203B41FA5}">
                      <a16:colId xmlns:a16="http://schemas.microsoft.com/office/drawing/2014/main" val="3917200059"/>
                    </a:ext>
                  </a:extLst>
                </a:gridCol>
                <a:gridCol w="691200">
                  <a:extLst>
                    <a:ext uri="{9D8B030D-6E8A-4147-A177-3AD203B41FA5}">
                      <a16:colId xmlns:a16="http://schemas.microsoft.com/office/drawing/2014/main" val="2511237164"/>
                    </a:ext>
                  </a:extLst>
                </a:gridCol>
                <a:gridCol w="691200">
                  <a:extLst>
                    <a:ext uri="{9D8B030D-6E8A-4147-A177-3AD203B41FA5}">
                      <a16:colId xmlns:a16="http://schemas.microsoft.com/office/drawing/2014/main" val="846415926"/>
                    </a:ext>
                  </a:extLst>
                </a:gridCol>
                <a:gridCol w="691200">
                  <a:extLst>
                    <a:ext uri="{9D8B030D-6E8A-4147-A177-3AD203B41FA5}">
                      <a16:colId xmlns:a16="http://schemas.microsoft.com/office/drawing/2014/main" val="112925168"/>
                    </a:ext>
                  </a:extLst>
                </a:gridCol>
              </a:tblGrid>
              <a:tr h="3078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Seq.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Descrição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Nulos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</a:t>
                      </a:r>
                      <a:b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</a:br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nulos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 </a:t>
                      </a:r>
                      <a:b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</a:br>
                      <a:r>
                        <a:rPr lang="pt-BR" sz="9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unicos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nº reg.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Tipo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87827"/>
                  </a:ext>
                </a:extLst>
              </a:tr>
              <a:tr h="1802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custo_reviews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42783"/>
                  </a:ext>
                </a:extLst>
              </a:tr>
              <a:tr h="1802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habit_km2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2757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8907862"/>
                  </a:ext>
                </a:extLst>
              </a:tr>
              <a:tr h="1491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densidade_produto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228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95743"/>
                  </a:ext>
                </a:extLst>
              </a:tr>
              <a:tr h="1584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product_id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172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89226457"/>
                  </a:ext>
                </a:extLst>
              </a:tr>
              <a:tr h="158186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plano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object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51531"/>
                  </a:ext>
                </a:extLst>
              </a:tr>
              <a:tr h="1802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plano_valor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36115005"/>
                  </a:ext>
                </a:extLst>
              </a:tr>
              <a:tr h="172158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87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plano_comissao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47065"/>
                  </a:ext>
                </a:extLst>
              </a:tr>
              <a:tr h="159042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valor_comissao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3676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9193339"/>
                  </a:ext>
                </a:extLst>
              </a:tr>
              <a:tr h="1802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valor_taxa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440797"/>
                  </a:ext>
                </a:extLst>
              </a:tr>
              <a:tr h="1802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custo_frete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2895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43909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float64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28826156"/>
                  </a:ext>
                </a:extLst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6933600" y="744279"/>
            <a:ext cx="1678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df_OPCD_2017_sem_outliers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10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3" name="Agrupar 22"/>
          <p:cNvGrpSpPr/>
          <p:nvPr/>
        </p:nvGrpSpPr>
        <p:grpSpPr>
          <a:xfrm>
            <a:off x="3470400" y="1713218"/>
            <a:ext cx="3433113" cy="529167"/>
            <a:chOff x="3470400" y="1713218"/>
            <a:chExt cx="3433113" cy="529167"/>
          </a:xfrm>
        </p:grpSpPr>
        <p:sp>
          <p:nvSpPr>
            <p:cNvPr id="14" name="Arredondar Retângulo no Mesmo Canto Lateral 13"/>
            <p:cNvSpPr/>
            <p:nvPr/>
          </p:nvSpPr>
          <p:spPr>
            <a:xfrm>
              <a:off x="5524655" y="1713218"/>
              <a:ext cx="1378858" cy="529167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Quem é o sujeito</a:t>
              </a:r>
              <a:endPara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7" name="Conector de Seta Reta 6"/>
            <p:cNvCxnSpPr>
              <a:endCxn id="14" idx="2"/>
            </p:cNvCxnSpPr>
            <p:nvPr/>
          </p:nvCxnSpPr>
          <p:spPr>
            <a:xfrm flipV="1">
              <a:off x="3470400" y="1977802"/>
              <a:ext cx="2054255" cy="2645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23"/>
          <p:cNvGrpSpPr/>
          <p:nvPr/>
        </p:nvGrpSpPr>
        <p:grpSpPr>
          <a:xfrm>
            <a:off x="3467660" y="2529840"/>
            <a:ext cx="3435853" cy="529167"/>
            <a:chOff x="3467660" y="2529840"/>
            <a:chExt cx="3435853" cy="529167"/>
          </a:xfrm>
        </p:grpSpPr>
        <p:sp>
          <p:nvSpPr>
            <p:cNvPr id="15" name="Arredondar Retângulo no Mesmo Canto Lateral 14"/>
            <p:cNvSpPr/>
            <p:nvPr/>
          </p:nvSpPr>
          <p:spPr>
            <a:xfrm>
              <a:off x="5524655" y="2529840"/>
              <a:ext cx="1378858" cy="529167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 que ele faz</a:t>
              </a:r>
              <a:endPara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18" name="Conector de Seta Reta 17"/>
            <p:cNvCxnSpPr>
              <a:stCxn id="4" idx="3"/>
              <a:endCxn id="15" idx="2"/>
            </p:cNvCxnSpPr>
            <p:nvPr/>
          </p:nvCxnSpPr>
          <p:spPr>
            <a:xfrm>
              <a:off x="3467660" y="2699526"/>
              <a:ext cx="2056995" cy="9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Agrupar 24"/>
          <p:cNvGrpSpPr/>
          <p:nvPr/>
        </p:nvGrpSpPr>
        <p:grpSpPr>
          <a:xfrm>
            <a:off x="3467660" y="3270329"/>
            <a:ext cx="3435853" cy="582736"/>
            <a:chOff x="3467660" y="3270329"/>
            <a:chExt cx="3435853" cy="582736"/>
          </a:xfrm>
        </p:grpSpPr>
        <p:sp>
          <p:nvSpPr>
            <p:cNvPr id="16" name="Arredondar Retângulo no Mesmo Canto Lateral 15"/>
            <p:cNvSpPr/>
            <p:nvPr/>
          </p:nvSpPr>
          <p:spPr>
            <a:xfrm>
              <a:off x="5524655" y="3323898"/>
              <a:ext cx="1378858" cy="529167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Problemas muito específicos</a:t>
              </a:r>
              <a:endPara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20" name="Conector de Seta Reta 19"/>
            <p:cNvCxnSpPr>
              <a:endCxn id="16" idx="2"/>
            </p:cNvCxnSpPr>
            <p:nvPr/>
          </p:nvCxnSpPr>
          <p:spPr>
            <a:xfrm>
              <a:off x="3467660" y="3270329"/>
              <a:ext cx="2056995" cy="318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/>
          <p:cNvGrpSpPr/>
          <p:nvPr/>
        </p:nvGrpSpPr>
        <p:grpSpPr>
          <a:xfrm>
            <a:off x="1720100" y="1599248"/>
            <a:ext cx="1922283" cy="1724650"/>
            <a:chOff x="1720100" y="1599248"/>
            <a:chExt cx="1922283" cy="172465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915" y="2075153"/>
              <a:ext cx="1248745" cy="1248745"/>
            </a:xfrm>
            <a:prstGeom prst="rect">
              <a:avLst/>
            </a:prstGeom>
          </p:spPr>
        </p:pic>
        <p:sp>
          <p:nvSpPr>
            <p:cNvPr id="21" name="ZoneTexte 82">
              <a:extLst>
                <a:ext uri="{FF2B5EF4-FFF2-40B4-BE49-F238E27FC236}">
                  <a16:creationId xmlns:a16="http://schemas.microsoft.com/office/drawing/2014/main" id="{09A533D4-86B0-4F7F-A73E-8F5B1FE4212C}"/>
                </a:ext>
              </a:extLst>
            </p:cNvPr>
            <p:cNvSpPr txBox="1"/>
            <p:nvPr/>
          </p:nvSpPr>
          <p:spPr>
            <a:xfrm>
              <a:off x="1720100" y="1599248"/>
              <a:ext cx="1922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9F9F9"/>
                  </a:highlight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ABT</a:t>
              </a:r>
              <a:endPara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5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83852" y="631651"/>
            <a:ext cx="634974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de pedidos por vendedor feitos em feriados nacionais, estaduais e datas comemorativas estaduais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=df_OPCD_2017_sem_outliers[df_OPCD_2017_sem_outliers['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== 1].\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(['seller_id','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df_aux.groupby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('sum')}).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informações dos clientes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Cliente é da capital do estado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df_aux2=df_OPCD_2017_sem_outliers[df_OPCD_2017_sem_outliers['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== 1].\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(['seller_id','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#df_aux2=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df_aux.groupby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('sum')}).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df_aux2=df_aux2.groupby(['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'sum'}).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df_aux2.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={"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informações dos clientes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Cliente NÃO é da capital do estado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df_aux6=df_OPCD_2017_sem_outliers[df_OPCD_2017_sem_outliers['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== 0].\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(['seller_id','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#df_aux2=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df_aux.groupby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('sum')}).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df_aux6=df_aux6.groupby(['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'sum'}).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df_aux6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={"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cliente e vendedor estão no mesmo estado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df_aux3=df_OPCD_2017_sem_outliers[df_OPCD_2017_sem_outliers['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== 1].\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(['seller_id','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df_aux3=df_aux3.groupby(['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'sum'}).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df_aux3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={"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cliente e vendedor NÃO estão no mesmo estado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df_aux7=df_OPCD_2017_sem_outliers[df_OPCD_2017_sem_outliers['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== 0].\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(['seller_id','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df_aux7=df_aux7.groupby(['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'sum'}).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df_aux7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.rename(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={"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0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83852" y="631651"/>
            <a:ext cx="6349748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informações dos clientes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df_aux4=df_OPCD_2017_sem_outliers.\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(['seller_id','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_(11000,19000]'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_(19000,27000]'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_(27000,35000]'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_(3285,11000]' 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_(35000,43000]'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_(43000,51000]'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_(51000,344847]' 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df_aux4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=df_aux4.groupby(['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_(11000,19000]' :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_(19000,27000]' :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_(27000,35000]' :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_(3285,11000]' :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_(35000,43000]' :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_(43000,51000]' :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_(51000,344847]' : ('sum')}).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informações dos pagamentos dos pedidos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df_aux5=df_OPCD_2017_sem_outliers.\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(['seller_id','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 {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payment_type_boleto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payment_type_credit_card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payment_type_debit_card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payment_type_voucher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payment_value_boleto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payment_value_credit_card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payment_value_debit_card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payment_value_voucher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custo_reviews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   :  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55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694115" y="1234163"/>
            <a:ext cx="634974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df_aux5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=df_aux5.groupby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payment_type_boleto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payment_type_credit_card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payment_type_debit_card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payment_type_voucher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payment_installments_voucher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payment_sequential_voucher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payment_value_boleto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payment_value_credit_card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payment_value_debit_card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payment_value_voucher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custo_reviews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   :         ('sum') 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29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98477" y="508041"/>
            <a:ext cx="337733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df_OPCD_2017_sem_outliers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.groupby(['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({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 :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: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seller_city_id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seller_state_id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seller_grande_regiao_id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 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         (lambda x: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x.mode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()[0]),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'plano' :              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plano_valor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 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plano_comissao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valor_taxa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      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valor_comissao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custo_frete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  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distancia_customer_seller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customer_unique_id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order_item_id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   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  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freight_value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price_freight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 ('sum'),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   : 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product_weight_g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'product_volume_cm3'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densidade_produto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product_category_name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( lambda x: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x.mode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()[0]),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product_category_id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 lambda x: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x.mode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()[0]),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(km2)'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'habit_km2'  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494300" y="535577"/>
            <a:ext cx="3377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    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postagem_limiteparceiro_dias_atraso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postagem_limiteparceiro_atrasado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(lambda x: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x.mode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()[0]),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  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entrega_estimado_dias_atraso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:   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entrega_estimado_atrasado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    :    (lambda x: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x.mode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()[0])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}).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607442" y="2332074"/>
            <a:ext cx="35285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Agrupando informações dos vendedores de df_OPCD_2017_sem_outliers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2" name="Agrupar 21"/>
          <p:cNvGrpSpPr/>
          <p:nvPr/>
        </p:nvGrpSpPr>
        <p:grpSpPr>
          <a:xfrm>
            <a:off x="91559" y="584994"/>
            <a:ext cx="5384810" cy="4396582"/>
            <a:chOff x="91559" y="584994"/>
            <a:chExt cx="5384810" cy="4396582"/>
          </a:xfrm>
        </p:grpSpPr>
        <p:sp>
          <p:nvSpPr>
            <p:cNvPr id="4" name="CaixaDeTexto 3"/>
            <p:cNvSpPr txBox="1"/>
            <p:nvPr/>
          </p:nvSpPr>
          <p:spPr>
            <a:xfrm>
              <a:off x="378139" y="1042036"/>
              <a:ext cx="188535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df_aux2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df_aux3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df_aux4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df_aux5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2900023" y="747977"/>
              <a:ext cx="257634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df_aux6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  <a:p>
              <a:endPara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df_aux7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09337" y="651253"/>
              <a:ext cx="26564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Merge dos </a:t>
              </a:r>
              <a:r>
                <a:rPr lang="pt-BR" sz="105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dataframes</a:t>
              </a:r>
              <a:r>
                <a:rPr lang="pt-BR" sz="105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da família </a:t>
              </a:r>
              <a:r>
                <a:rPr lang="pt-BR" sz="105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</a:t>
              </a:r>
              <a:r>
                <a:rPr lang="pt-BR" sz="105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pt-BR" sz="10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Elipse 17"/>
            <p:cNvSpPr/>
            <p:nvPr/>
          </p:nvSpPr>
          <p:spPr>
            <a:xfrm>
              <a:off x="91559" y="584994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2517454" y="2295489"/>
            <a:ext cx="6436530" cy="1085242"/>
            <a:chOff x="2517454" y="2295489"/>
            <a:chExt cx="6436530" cy="1085242"/>
          </a:xfrm>
        </p:grpSpPr>
        <p:sp>
          <p:nvSpPr>
            <p:cNvPr id="7" name="CaixaDeTexto 6"/>
            <p:cNvSpPr txBox="1"/>
            <p:nvPr/>
          </p:nvSpPr>
          <p:spPr>
            <a:xfrm>
              <a:off x="2724394" y="2426624"/>
              <a:ext cx="62295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df_seller_unique.rename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={"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": "qtd_pedidos","customer_unique_id":"qtd_clientes","customer_id":"qtd_clientes_repete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	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order_item_id": "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qtd_itens_pedido_mediana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",  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"product_id":"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qtd_produtos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",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"Nacional_Estadual_Comemorativa":'qtd_pedidos_Nacional_Estadual_Comemorativa'},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fr-F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df_seller_unique['qtd_pedidos_Nacional_Estadual_Comemorativa'].fillna(value=0, inplace=True)</a:t>
              </a:r>
            </a:p>
            <a:p>
              <a:r>
                <a:rPr lang="fr-F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df_seller_unique['qtd_clientes_capital'].fillna(value=0, inplace=True)</a:t>
              </a:r>
            </a:p>
            <a:p>
              <a:r>
                <a:rPr lang="fr-F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df_seller_unique['qtd_clientes_fora_estado'].fillna(value=0, inplace=True)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Elipse 18"/>
            <p:cNvSpPr/>
            <p:nvPr/>
          </p:nvSpPr>
          <p:spPr>
            <a:xfrm>
              <a:off x="2517454" y="229548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841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409337" y="651253"/>
            <a:ext cx="21515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105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05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engineering</a:t>
            </a:r>
            <a:r>
              <a:rPr lang="pt-BR" sz="105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adicionais.</a:t>
            </a:r>
            <a:endParaRPr lang="pt-BR" sz="105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153640" y="864134"/>
            <a:ext cx="6269745" cy="4070617"/>
            <a:chOff x="160728" y="910959"/>
            <a:chExt cx="6269745" cy="4070617"/>
          </a:xfrm>
        </p:grpSpPr>
        <p:sp>
          <p:nvSpPr>
            <p:cNvPr id="23" name="Elipse 22"/>
            <p:cNvSpPr/>
            <p:nvPr/>
          </p:nvSpPr>
          <p:spPr>
            <a:xfrm>
              <a:off x="160728" y="91095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484615" y="918925"/>
              <a:ext cx="5945858" cy="4062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 valores por 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de pedidos 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=df_OPCD_2017_sem_outliers.copy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mes_pedido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 (df_OPCD_2017_sem_outliers.order_purchase_timestamp.apply(lambda x: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x.month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mes_pedido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mes_pedido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apply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x.zfill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(2))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price_freight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+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freight_value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df_temp.groupby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=['seller_id','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mes_pedido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({'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':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'}).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reset_index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df_temp.groupby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by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=['seller_id','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mes_pedido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({'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':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','price_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':'sum'}).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reset_index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df_aux_vlr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df_aux.pivot_table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values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price_freight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index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mes_pedido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aggfunc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'sum').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reset_index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df_aux_vlr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df_aux_vlr.fillna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(0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df_aux.pivot_table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values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index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mes_pedido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aggfunc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'sum').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reset_index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df_aux_qtd.fillna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(0)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conversões de tipos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['01']=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['01'].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['02']=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['02'].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['03']=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['03'].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['04']=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['04'].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['05']=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['05'].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['06']=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['06'].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['07']=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['07'].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['08']=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['08'].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['09']=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['09'].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['10']=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['10'].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['11']=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['11'].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['12']=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['12'].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astype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df_aux_qtd.rename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={"01":"qtd_mes_01", "02":"qtd_mes_02", "03":"qtd_mes_03", "04":"qtd_mes_04",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"05":"qtd_mes_05", "06":"qtd_mes_06",   "07":"qtd_mes_07",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"08":"qtd_mes_08",  "09":"qtd_mes_09", "10":"qtd_mes_10",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"11":"qtd_mes_11", "12":"qtd_mes_12"},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df_aux_vlr.rename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={"01":"vlr_mes_01", "02":"vlr_mes_02", "03":"vlr_mes_03", "04":"vlr_mes_04",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"05":"vlr_mes_05", "06":"vlr_mes_06",   "07":"vlr_mes_07",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"08":"vlr_mes_08",  "09":"vlr_mes_09", "10":"vlr_mes_10",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"11":"vlr_mes_11", "12":"vlr_mes_12"},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60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47330" y="793897"/>
            <a:ext cx="257634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pedidos 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pd.merge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df_aux_qtd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left_on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right_on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valores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pedidos </a:t>
            </a:r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pd.merge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df_aux_vlr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left_on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right_on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134697" y="2475752"/>
            <a:ext cx="6066903" cy="2112053"/>
            <a:chOff x="134697" y="2475752"/>
            <a:chExt cx="6066903" cy="2112053"/>
          </a:xfrm>
        </p:grpSpPr>
        <p:sp>
          <p:nvSpPr>
            <p:cNvPr id="4" name="CaixaDeTexto 3"/>
            <p:cNvSpPr txBox="1"/>
            <p:nvPr/>
          </p:nvSpPr>
          <p:spPr>
            <a:xfrm>
              <a:off x="390394" y="2587257"/>
              <a:ext cx="5811206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meses/dias  que os vendedores estão na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olist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=df_OPCD_2017_sem_outliers.groupby('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agg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({'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': ('min','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')}).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reset_index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df_temp.columns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['_'.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join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strip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 for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col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in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df_temp.columns.values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meses_olist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order_purchase_timestamp_max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order_purchase_timestamp_min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dias_olist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order_purchase_timestamp_max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order_purchase_timestamp_min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dt.days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meses_olist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']=round(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meses_olist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/ np.timedelta64(1, 'M'))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substitui 0 por 1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meses_olist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meses_olist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(0,1)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dias_olist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dias_olist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(0,1)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pd.merge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900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df_temp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inner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left_on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right_on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seller_id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_')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df_seller_unique.drop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(['order_purchase_timestamp_min','order_purchase_timestamp_max','seller_id_'],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axis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=1,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inplace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=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 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134697" y="2475752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28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69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84615" y="786809"/>
            <a:ext cx="55334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Criando os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onde cada um contém 25% dos registros (população).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quantiles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[['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8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quantile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(q=[0.25,0.5,0.75])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quantiles.to_dict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{0.25: 2.0, 0.5: 6.0, 0.75: 20.0},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{0.25: 204.025, 0.5: 710.475, 0.75: 2353.7275000000004},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{0.25: 4.0, 0.5: 5.0, 0.75: 5.0},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{0.25: 1.0, 0.5: 2.0, 0.75: 4.0}}</a:t>
            </a: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mf.Pontuacao_FM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args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=('qtd_pedidos',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quantiles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      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mf.Pontuacao_FM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args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quantiles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mf.Pontuacao_FM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args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=('review_score',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quantiles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mf.Pontuacao_R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args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=('tempo_postagem_compra',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quantiles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,))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máximo 4444 na pontuação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seller_pontuacao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 + 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 +\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+\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máximo 16 no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score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fr-F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fr-F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'seller_score'] =  df_seller_unique['qtd_pedidos_pontos'] + \</a:t>
            </a:r>
          </a:p>
          <a:p>
            <a:r>
              <a:rPr lang="fr-F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df_seller_unique['preco_pontos']  +\</a:t>
            </a:r>
          </a:p>
          <a:p>
            <a:r>
              <a:rPr lang="fr-F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df_seller_unique['review_score_pontos'] +\</a:t>
            </a:r>
          </a:p>
          <a:p>
            <a:r>
              <a:rPr lang="fr-F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  df_seller_unique['tempo_postagem_compra_pontos']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379529" y="708305"/>
            <a:ext cx="166263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Pontuacao_R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p_x,p_p,p_d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&lt;=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][0.25]: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4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&lt;=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][0.50]: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3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&lt;=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][0.75]: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else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Pontuacao_FM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p_x,p_p,p_d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&lt;=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][0.25]: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&lt;=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][0.50]: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&lt;=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p_p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][0.75]: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3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else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4</a:t>
            </a:r>
          </a:p>
        </p:txBody>
      </p:sp>
      <p:sp>
        <p:nvSpPr>
          <p:cNvPr id="14" name="Elipse 13"/>
          <p:cNvSpPr/>
          <p:nvPr/>
        </p:nvSpPr>
        <p:spPr>
          <a:xfrm>
            <a:off x="123115" y="655674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077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71"/>
            <a:ext cx="9144000" cy="535577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06255" y="84993"/>
            <a:ext cx="4573058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Introdução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401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1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3" y="130382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3305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Problemas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170168" y="1608488"/>
            <a:ext cx="1531720" cy="2128942"/>
          </a:xfrm>
          <a:prstGeom prst="roundRect">
            <a:avLst/>
          </a:prstGeom>
          <a:effectLst>
            <a:outerShdw blurRad="266700" dist="3937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</a:t>
            </a:r>
          </a:p>
          <a:p>
            <a:pPr algn="just"/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Entender o </a:t>
            </a: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desempenho </a:t>
            </a:r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dos vendedores. 	</a:t>
            </a:r>
          </a:p>
          <a:p>
            <a:endParaRPr lang="pt-BR" sz="12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309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5-Ws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959982" y="1608488"/>
            <a:ext cx="1531720" cy="2128942"/>
          </a:xfrm>
          <a:prstGeom prst="roundRect">
            <a:avLst/>
          </a:prstGeom>
          <a:effectLst>
            <a:outerShdw blurRad="266700" dist="3937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Who</a:t>
            </a:r>
          </a:p>
          <a:p>
            <a:pPr algn="just"/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Origem do setor </a:t>
            </a: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público </a:t>
            </a:r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setor privado. 	</a:t>
            </a:r>
          </a:p>
          <a:p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</a:p>
          <a:p>
            <a:endParaRPr lang="pt-BR" sz="12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3749796" y="1608488"/>
            <a:ext cx="1531720" cy="2128942"/>
          </a:xfrm>
          <a:prstGeom prst="roundRect">
            <a:avLst/>
          </a:prstGeom>
          <a:effectLst>
            <a:outerShdw blurRad="266700" dist="3937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2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12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12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12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12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</a:t>
            </a:r>
          </a:p>
          <a:p>
            <a:pPr algn="just"/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Usar métodos não supervisionados para agrupar os vendedores da </a:t>
            </a:r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Olist, a fim de </a:t>
            </a: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agrupá-los cfe semelhanças.</a:t>
            </a:r>
            <a:r>
              <a:rPr lang="pt-BR" dirty="0" smtClean="0"/>
              <a:t> </a:t>
            </a:r>
            <a:r>
              <a:rPr lang="pt-BR" dirty="0"/>
              <a:t>	</a:t>
            </a:r>
          </a:p>
          <a:p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</a:p>
          <a:p>
            <a:endParaRPr lang="pt-BR" sz="12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Retângulo Arredondado 17"/>
          <p:cNvSpPr/>
          <p:nvPr/>
        </p:nvSpPr>
        <p:spPr>
          <a:xfrm>
            <a:off x="5539610" y="1608488"/>
            <a:ext cx="1531720" cy="2128942"/>
          </a:xfrm>
          <a:prstGeom prst="roundRect">
            <a:avLst/>
          </a:prstGeom>
          <a:effectLst>
            <a:outerShdw blurRad="266700" dist="3937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Where</a:t>
            </a:r>
            <a:endParaRPr lang="pt-BR" sz="12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12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Vendas feitas </a:t>
            </a:r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</a:t>
            </a:r>
          </a:p>
          <a:p>
            <a:pPr algn="just"/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 brasileiros.</a:t>
            </a:r>
          </a:p>
        </p:txBody>
      </p:sp>
      <p:sp>
        <p:nvSpPr>
          <p:cNvPr id="19" name="Retângulo Arredondado 18"/>
          <p:cNvSpPr/>
          <p:nvPr/>
        </p:nvSpPr>
        <p:spPr>
          <a:xfrm>
            <a:off x="7329424" y="1608488"/>
            <a:ext cx="1531720" cy="2128942"/>
          </a:xfrm>
          <a:prstGeom prst="roundRect">
            <a:avLst/>
          </a:prstGeom>
          <a:effectLst>
            <a:outerShdw blurRad="266700" dist="3937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</a:t>
            </a:r>
          </a:p>
          <a:p>
            <a:endParaRPr lang="pt-BR" sz="12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12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 de 2017. </a:t>
            </a:r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</a:p>
          <a:p>
            <a:endParaRPr lang="pt-BR" sz="12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1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123115" y="492733"/>
            <a:ext cx="6419453" cy="4124206"/>
            <a:chOff x="123115" y="492733"/>
            <a:chExt cx="6419453" cy="4124206"/>
          </a:xfrm>
        </p:grpSpPr>
        <p:sp>
          <p:nvSpPr>
            <p:cNvPr id="6" name="CaixaDeTexto 5"/>
            <p:cNvSpPr txBox="1"/>
            <p:nvPr/>
          </p:nvSpPr>
          <p:spPr>
            <a:xfrm>
              <a:off x="484616" y="492733"/>
              <a:ext cx="6057952" cy="4124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custos administrativos anuais, estimado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custos_adm_acumulados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= 800000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['receitas'] = round(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meses_olist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']*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plano_valor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+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+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valor_taxa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,2)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adm_custos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 round(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custos_adm_acumulados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/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np.sum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np.sqrt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qtd_pedidos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'])) *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np.sqrt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qtd_pedidos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']),2) 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['lucro']= round(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['receitas'] -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custo_reviews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adm_custos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-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custo_frete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'],2)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velocidade_km_dias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round(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distancia_customer_seller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/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tempo_entrega_aprovado_LeadTime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'],2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verificando </a:t>
              </a:r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 </a:t>
              </a:r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rateio por vendedor</a:t>
              </a:r>
            </a:p>
            <a:p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adm_custos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'].sum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()</a:t>
              </a:r>
            </a:p>
            <a:p>
              <a:r>
                <a:rPr lang="pt-BR" altLang="pt-BR" sz="800" dirty="0" smtClean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800001.09</a:t>
              </a:r>
            </a:p>
            <a:p>
              <a:endParaRPr lang="pt-BR" alt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altLang="pt-BR" sz="9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 </a:t>
              </a:r>
              <a:r>
                <a:rPr lang="pt-BR" altLang="pt-BR" sz="9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Frequencia</a:t>
              </a:r>
              <a:r>
                <a:rPr lang="pt-BR" altLang="pt-BR" sz="9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entre pedidos</a:t>
              </a:r>
            </a:p>
            <a:p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pedidos_por_dia_media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qtd_pedidos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/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dias_olist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</a:t>
              </a:r>
            </a:p>
            <a:p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dias_entre_pedidos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pedidos_por_dia_media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'].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apply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(lambda x: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np.ceil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(1/x))</a:t>
              </a:r>
            </a:p>
            <a:p>
              <a:endParaRPr lang="pt-BR" alt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altLang="pt-BR" sz="9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 médio do pedido</a:t>
              </a:r>
            </a:p>
            <a:p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vlr_medio_pedido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']= round(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price_freight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/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qtd_pedidos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'],2)</a:t>
              </a:r>
            </a:p>
            <a:p>
              <a:endParaRPr lang="pt-BR" alt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altLang="pt-BR" sz="9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razão entre frete e preço do item</a:t>
              </a:r>
            </a:p>
            <a:p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razao_frete_preco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round(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freight_value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/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price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'],2)</a:t>
              </a:r>
            </a:p>
            <a:p>
              <a:endParaRPr lang="pt-BR" altLang="pt-BR" sz="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#</a:t>
              </a:r>
              <a:r>
                <a:rPr lang="pt-BR" altLang="pt-BR" sz="9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razão entre frete e </a:t>
              </a:r>
              <a:r>
                <a:rPr lang="pt-BR" altLang="pt-BR" sz="900" b="1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</a:t>
              </a:r>
              <a:r>
                <a:rPr lang="pt-BR" altLang="pt-BR" sz="900" b="1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de pedidos</a:t>
              </a:r>
            </a:p>
            <a:p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vlr_frete_por_pedido_media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= round(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freight_value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 / 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df_seller_unique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['</a:t>
              </a:r>
              <a:r>
                <a:rPr lang="pt-BR" altLang="pt-BR" sz="800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qtd_pedidos</a:t>
              </a:r>
              <a:r>
                <a:rPr lang="pt-BR" altLang="pt-BR" sz="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'],2)</a:t>
              </a:r>
              <a:endParaRPr lang="pt-BR" altLang="pt-BR" sz="800" dirty="0" smtClean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Elipse 13"/>
            <p:cNvSpPr/>
            <p:nvPr/>
          </p:nvSpPr>
          <p:spPr>
            <a:xfrm>
              <a:off x="123115" y="655674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94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91559" y="631651"/>
            <a:ext cx="865493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df_seller_unique.rename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={"seller_id":"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"seller_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vendedor_cidade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"seller_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"seller_city_id":"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vendedor_cidade_id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"seller_state_id":"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vendedor_estado_id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"seller_grande_regiao_id":"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  "seller_grande_regiao_nome":"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"distancia_customer_seller":"distancia_cliente_vendedor_mediana", 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"freight_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frete_valor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"price_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freight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preco_frete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"product_weight_g":"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produto_peso_g_mediana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"product_volume_cm3":"produto_volume_cm3_mediana", "review_score":"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"product_category_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produto_categoria_nome_moda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"product_category_id":"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produto_categoria_id_moda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"densidade_produto":"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densidade_produto_mediana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"payment_type_boleto":"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"payment_type_credit_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(km2)":"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(km2)_mediana","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"payment_type_debit_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"payment_type_voucher":"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"habit_km2":"habit_km2_mediana",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"payment_installments_boleto":"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"payment_installments_credit_card":"pagamento_parcelas_cartao_credito",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"payment_installments_debit_card":"pagamento_parcelas_cartao_debito", "payment_installments_voucher":"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"payment_sequential_boleto":"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"payment_sequential_credit_card":"pagamento_sequencia_cartao_credito",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"payment_sequential_debit_card":"pagamento_sequencia_cartao_debito", "payment_sequential_voucher":"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"payment_value_boleto":"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pagamento_valor_boleto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"payment_value_credit_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pagamento_valor_cartao_credito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"payment_value_debit_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pagamento_valor_cartao_debito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"payment_value_voucher":"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pagamento_valor_voucher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 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"postagem_limiteparceiro_dias_atraso":"postagem_limiteparceiro_dias_atraso_mediana",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entrega_estimado_dias_atraso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 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entrega_estimado_dias_atraso_mediana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postagem_limiteparceiro_atrasado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 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postagem_limiteparceiro_atrasado_moda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entrega_estimado_atrasado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 : 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entrega_estimado_atrasado_moda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"seller_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pontuacao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vendedor_pontuacao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 "seller_score":"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"},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1559" y="3394300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fillna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fillna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fillna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fillna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inplace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235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91559" y="631651"/>
            <a:ext cx="677781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conversões de tipos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qtd_itens_pedido_mediana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qtd_itens_pedido_mediana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meses_olist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meses_olist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postagem_limiteparceiro_dias_atraso_mediana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postagem_limiteparceiro_dias_atraso_mediana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entrega_estimado_dias_atraso_mediana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entrega_estimado_dias_atraso_mediana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_(51000,344847]']=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_(51000,344847]'].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dias_entre_pedidos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dias_entre_pedidos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vendedor_pontuacao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vendedor_pontuacao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astype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201643" y="4056685"/>
            <a:ext cx="5397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df_seller_unique.to_excel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(caminho_temp+'01_Coleta_Processamento_df_Analytic_Base_Table.xlsx', index=False</a:t>
            </a:r>
            <a:r>
              <a:rPr lang="pt-BR" sz="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474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5656520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Processamento/Tratamento de Dados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Rubik" panose="02000604000000020004" pitchFamily="2" charset="-79"/>
                <a:cs typeface="Rubik" panose="02000604000000020004" pitchFamily="2" charset="-79"/>
              </a:rPr>
              <a:t>3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" y="89899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Analytic Base Table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25" name="Agrupar 24"/>
          <p:cNvGrpSpPr/>
          <p:nvPr/>
        </p:nvGrpSpPr>
        <p:grpSpPr>
          <a:xfrm>
            <a:off x="91559" y="508040"/>
            <a:ext cx="8783083" cy="4789846"/>
            <a:chOff x="91559" y="508040"/>
            <a:chExt cx="8783083" cy="4789846"/>
          </a:xfrm>
        </p:grpSpPr>
        <p:sp>
          <p:nvSpPr>
            <p:cNvPr id="19" name="CaixaDeTexto 18"/>
            <p:cNvSpPr txBox="1"/>
            <p:nvPr/>
          </p:nvSpPr>
          <p:spPr>
            <a:xfrm>
              <a:off x="5199368" y="527349"/>
              <a:ext cx="2000869" cy="4770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Rubik" panose="02000604000000020004" pitchFamily="2" charset="-79"/>
                  <a:cs typeface="Rubik" panose="02000604000000020004" pitchFamily="2" charset="-79"/>
                </a:rPr>
                <a:t>'qtd_mes_01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'qtd_mes_02',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'qtd_mes_03',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'qtd_mes_04',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'qtd_mes_05',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'qtd_mes_06',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'qtd_mes_07',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'qtd_mes_08',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'qtd_mes_09',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'qtd_mes_10',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'qtd_mes_11',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'qtd_mes_12',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'vlr_mes_01',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'vlr_mes_02',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'vlr_mes_03',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'vlr_mes_04',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'vlr_mes_05',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'vlr_mes_06',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'vlr_mes_07',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'vlr_mes_08',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'vlr_mes_09',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'vlr_mes_10',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'vlr_mes_11',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'vlr_mes_12',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meses_olist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dias_olist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qtd_pedidos_pontos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preco_pontos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review_score_pontos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tempo_postagem_compra_pontos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vendedor_pontuacao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vendedor_score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'receitas',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adm_custos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'lucro',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velocidade_km_dias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'</a:t>
              </a:r>
              <a:r>
                <a:rPr lang="pt-BR" sz="800" dirty="0" err="1">
                  <a:latin typeface="Rubik" panose="02000604000000020004" pitchFamily="2" charset="-79"/>
                  <a:cs typeface="Rubik" panose="02000604000000020004" pitchFamily="2" charset="-79"/>
                </a:rPr>
                <a:t>pedidos_por_dia_media</a:t>
              </a:r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',</a:t>
              </a:r>
            </a:p>
            <a:p>
              <a:r>
                <a:rPr lang="pt-BR" sz="800" dirty="0">
                  <a:latin typeface="Rubik" panose="02000604000000020004" pitchFamily="2" charset="-79"/>
                  <a:cs typeface="Rubik" panose="02000604000000020004" pitchFamily="2" charset="-79"/>
                </a:rPr>
                <a:t> </a:t>
              </a:r>
            </a:p>
          </p:txBody>
        </p:sp>
        <p:grpSp>
          <p:nvGrpSpPr>
            <p:cNvPr id="24" name="Agrupar 23"/>
            <p:cNvGrpSpPr/>
            <p:nvPr/>
          </p:nvGrpSpPr>
          <p:grpSpPr>
            <a:xfrm>
              <a:off x="91559" y="508040"/>
              <a:ext cx="8783083" cy="4770538"/>
              <a:chOff x="91559" y="508040"/>
              <a:chExt cx="8783083" cy="4770538"/>
            </a:xfrm>
          </p:grpSpPr>
          <p:sp>
            <p:nvSpPr>
              <p:cNvPr id="6" name="CaixaDeTexto 5"/>
              <p:cNvSpPr txBox="1"/>
              <p:nvPr/>
            </p:nvSpPr>
            <p:spPr>
              <a:xfrm>
                <a:off x="91559" y="508041"/>
                <a:ext cx="2595582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list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(</a:t>
                </a:r>
                <a:r>
                  <a:rPr lang="pt-BR" sz="800" b="1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df_seller_unique.columns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)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['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vendedor_id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vendedor_cidade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vendedor_estado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vendedor_cidade_id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vendedor_estado_id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vendedor_grande_regiao_id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vendedor_grande_regiao_nome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review_score_moda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'plano',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plano_valor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plano_comissao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valor_taxa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valor_comissao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custo_frete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distancia_cliente_vendedor_mediana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qtd_clientes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qtd_clientes_repete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qtd_itens_pedido_mediana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preco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frete_valor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preco_frete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qtd_pedidos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qtd_produtos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produto_peso_g_mediana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'produto_volume_cm3_mediana',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densidade_produto_mediana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produto_categoria_nome_moda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produto_categoria_id_moda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Area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(km2)_mediana',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populacao_mediana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'habit_km2_mediana',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tempo_entrega_compra_mediana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tempo_aprovado_compra_mediana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tempo_estimado_compra_mediana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tempo_postagem_compra_mediana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tempo_entrega_aprovado_LeadTime_mediana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</a:t>
                </a:r>
              </a:p>
            </p:txBody>
          </p:sp>
          <p:sp>
            <p:nvSpPr>
              <p:cNvPr id="18" name="CaixaDeTexto 17"/>
              <p:cNvSpPr txBox="1"/>
              <p:nvPr/>
            </p:nvSpPr>
            <p:spPr>
              <a:xfrm>
                <a:off x="2547680" y="508040"/>
                <a:ext cx="2651688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 smtClean="0">
                    <a:latin typeface="Rubik" panose="02000604000000020004" pitchFamily="2" charset="-79"/>
                    <a:cs typeface="Rubik" panose="02000604000000020004" pitchFamily="2" charset="-79"/>
                  </a:rPr>
                  <a:t>'</a:t>
                </a:r>
                <a:r>
                  <a:rPr lang="pt-BR" sz="800" dirty="0" err="1" smtClean="0">
                    <a:latin typeface="Rubik" panose="02000604000000020004" pitchFamily="2" charset="-79"/>
                    <a:cs typeface="Rubik" panose="02000604000000020004" pitchFamily="2" charset="-79"/>
                  </a:rPr>
                  <a:t>tempo_postagem_aprovado_mediana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tempo_entrega_postagem_mediana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postagem_limiteparceiro_variacao_mediana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postagem_limiteparceiro_dias_atraso_mediana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postagem_limiteparceiro_atrasado_moda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entrega_estimado_variacao_mediana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entrega_estimado_dias_atraso_mediana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entrega_estimado_atrasado_moda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qtd_pedidos_Nacional_Estadual_Comemorativa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qtd_clientes_capital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qtd_clientes_estado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PIB_percapita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_(11000,19000]',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PIB_percapita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_(19000,27000]',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PIB_percapita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_(27000,35000]',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PIB_percapita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_(3285,11000]',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PIB_percapita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_(35000,43000]',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PIB_percapita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_(43000,51000]',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PIB_percapita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_(51000,344847]',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pagamento_tipo_boleto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pagamento_tipo_cartao_credito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pagamento_tipo_cartao_debito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pagamento_tipo_voucher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pagamento_parcelas_boleto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pagamento_parcelas_cartao_credito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pagamento_parcelas_cartao_debito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pagamento_parcelas_voucher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pagamento_sequencia_boleto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pagamento_sequencia_cartao_credito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pagamento_sequencia_cartao_debito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pagamento_sequencia_voucher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pagamento_valor_boleto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pagamento_valor_cartao_credito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pagamento_valor_cartao_debito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pagamento_valor_voucher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custo_reviews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qtd_clientes_fora_capital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qtd_clientes_fora_estado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endParaRPr lang="pt-BR" sz="800" dirty="0">
                  <a:latin typeface="Rubik" panose="02000604000000020004" pitchFamily="2" charset="-79"/>
                  <a:cs typeface="Rubik" panose="02000604000000020004" pitchFamily="2" charset="-79"/>
                </a:endParaRPr>
              </a:p>
            </p:txBody>
          </p:sp>
          <p:sp>
            <p:nvSpPr>
              <p:cNvPr id="20" name="CaixaDeTexto 19"/>
              <p:cNvSpPr txBox="1"/>
              <p:nvPr/>
            </p:nvSpPr>
            <p:spPr>
              <a:xfrm>
                <a:off x="7038801" y="950397"/>
                <a:ext cx="18358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dirty="0" smtClean="0">
                    <a:latin typeface="Rubik" panose="02000604000000020004" pitchFamily="2" charset="-79"/>
                    <a:cs typeface="Rubik" panose="02000604000000020004" pitchFamily="2" charset="-79"/>
                  </a:rPr>
                  <a:t>'</a:t>
                </a:r>
                <a:r>
                  <a:rPr lang="pt-BR" sz="800" dirty="0" err="1" smtClean="0">
                    <a:latin typeface="Rubik" panose="02000604000000020004" pitchFamily="2" charset="-79"/>
                    <a:cs typeface="Rubik" panose="02000604000000020004" pitchFamily="2" charset="-79"/>
                  </a:rPr>
                  <a:t>dias_entre_pedidos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vlr_medio_pedido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razao_frete_preco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',</a:t>
                </a:r>
              </a:p>
              <a:p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 '</a:t>
                </a:r>
                <a:r>
                  <a:rPr lang="pt-BR" sz="800" dirty="0" err="1">
                    <a:latin typeface="Rubik" panose="02000604000000020004" pitchFamily="2" charset="-79"/>
                    <a:cs typeface="Rubik" panose="02000604000000020004" pitchFamily="2" charset="-79"/>
                  </a:rPr>
                  <a:t>vlr_frete_por_pedido_media</a:t>
                </a:r>
                <a:r>
                  <a:rPr lang="pt-BR" sz="800" dirty="0">
                    <a:latin typeface="Rubik" panose="02000604000000020004" pitchFamily="2" charset="-79"/>
                    <a:cs typeface="Rubik" panose="02000604000000020004" pitchFamily="2" charset="-79"/>
                  </a:rPr>
                  <a:t>']</a:t>
                </a:r>
              </a:p>
            </p:txBody>
          </p:sp>
        </p:grpSp>
      </p:grpSp>
      <p:grpSp>
        <p:nvGrpSpPr>
          <p:cNvPr id="7" name="Agrupar 6"/>
          <p:cNvGrpSpPr/>
          <p:nvPr/>
        </p:nvGrpSpPr>
        <p:grpSpPr>
          <a:xfrm>
            <a:off x="6804294" y="1887206"/>
            <a:ext cx="1922283" cy="1843247"/>
            <a:chOff x="6804294" y="1887206"/>
            <a:chExt cx="1922283" cy="1843247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845" y="2120456"/>
              <a:ext cx="1482421" cy="1545704"/>
            </a:xfrm>
            <a:prstGeom prst="rect">
              <a:avLst/>
            </a:prstGeom>
          </p:spPr>
        </p:pic>
        <p:sp>
          <p:nvSpPr>
            <p:cNvPr id="22" name="CaixaDeTexto 21"/>
            <p:cNvSpPr txBox="1"/>
            <p:nvPr/>
          </p:nvSpPr>
          <p:spPr>
            <a:xfrm>
              <a:off x="7110053" y="3499621"/>
              <a:ext cx="1516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1658 reg. e 114 </a:t>
              </a:r>
              <a:r>
                <a:rPr lang="pt-BR" sz="900" b="1" dirty="0" err="1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endPara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ZoneTexte 82">
              <a:extLst>
                <a:ext uri="{FF2B5EF4-FFF2-40B4-BE49-F238E27FC236}">
                  <a16:creationId xmlns:a16="http://schemas.microsoft.com/office/drawing/2014/main" id="{09A533D4-86B0-4F7F-A73E-8F5B1FE4212C}"/>
                </a:ext>
              </a:extLst>
            </p:cNvPr>
            <p:cNvSpPr txBox="1"/>
            <p:nvPr/>
          </p:nvSpPr>
          <p:spPr>
            <a:xfrm>
              <a:off x="6804294" y="1887206"/>
              <a:ext cx="1922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9F9F9"/>
                  </a:highlight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Vendedores</a:t>
              </a:r>
              <a:endPara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29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64410" y="486202"/>
            <a:ext cx="460316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pd.read_excel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(caminho_temp+'01_Coleta_Processamento_df_Analytic_Base_Table.xlsx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features_orig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df_abt.columns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verificar a cardinalidade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features_orig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()&lt;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{} cardinalidade={}".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col,df_abt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cardinalidade=5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cardinalidade=5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cardinalidade=5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plano cardinalidade=3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plano_valor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cardinalidade=3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plano_comissao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cardinalidade=3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qtd_itens_pedido_mediana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cardinalidade=6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cardinalidade=6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postagem_limiteparceiro_atrasado_moda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cardinalidade=2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entrega_estimado_atrasado_moda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cardinalidade=2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cardinalidade=7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cardinalidade=7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cardinalidade=7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meses_olist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cardinalidade=12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cardinalidade=4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cardinalidade=4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cardinalidade=2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cardinalidade=4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cardinalidade=11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categóricas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produto_categoria_nome_moda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'plano','vendedor_cidade','vendedor_estado','vendedor_grande_regiao_nome',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'postagem_limiteparceiro_atrasado_moda','entrega_estimado_atrasado_moda'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]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features_cat2=['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produto_categoria_nome_moda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'plano','vendedor_cidade','vendedor_estado',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'vendedor_grande_regiao_nome‘</a:t>
            </a:r>
          </a:p>
          <a:p>
            <a:r>
              <a:rPr lang="pt-B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identificadoras</a:t>
            </a:r>
            <a:endParaRPr lang="pt-BR" sz="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vendedor_cidade_id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'vendedor_grande_regiao_id','vendedor_estado_id','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vendedor_id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produto_categoria_id_moda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902283" y="471688"/>
            <a:ext cx="40408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8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discretas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features_dis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qtd_clientes_repete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qtd_itens_pedido_mediana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qtd_produtos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postagem_limiteparceiro_dias_atraso_mediana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entrega_estimado_dias_atraso_mediana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qtd_pedidos_Nacional_Estadual_Comemorativa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'qtd_clientes_estado','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_(11000,19000]',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_(19000,27000]',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_(27000,35000]',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_(3285,11000]',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_(35000,43000]',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_(43000,51000]',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_(51000,344847]',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meses_olist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dias_olist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vendedor_pontuacao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'vendedor_score','dias_entre_pedidos','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'qtd_mes_01' , 'qtd_mes_02', 'qtd_mes_03', 'qtd_mes_04',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'qtd_mes_05', 'qtd_mes_06', 'qtd_mes_07', 'qtd_mes_08', 'qtd_mes_09', 'qtd_mes_10', 'qtd_mes_11', 'qtd_mes_12'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]</a:t>
            </a:r>
          </a:p>
        </p:txBody>
      </p:sp>
    </p:spTree>
    <p:extLst>
      <p:ext uri="{BB962C8B-B14F-4D97-AF65-F5344CB8AC3E}">
        <p14:creationId xmlns:p14="http://schemas.microsoft.com/office/powerpoint/2010/main" val="23773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4642" y="506175"/>
            <a:ext cx="4397358" cy="457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en-US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 </a:t>
            </a:r>
            <a:r>
              <a:rPr lang="en-US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continuas</a:t>
            </a:r>
            <a:endParaRPr lang="en-US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features_con</a:t>
            </a:r>
            <a:r>
              <a:rPr lang="en-US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list(set(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features_orig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- set(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features_dis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- set(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features_cat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)- set(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features_id</a:t>
            </a:r>
            <a:r>
              <a:rPr lang="en-US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</a:t>
            </a:r>
          </a:p>
          <a:p>
            <a:endParaRPr lang="en-US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("{}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originais".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features_orig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("{}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discretas".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features_dis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("{}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categóricas".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("{}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continuas".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("{}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identificação(id)".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features_id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)))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114 -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originais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62 -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discretas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categóricas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40 -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continuas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identificação(id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features_numericas_relevantes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features_dis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features_con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features_numericas_relevantes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102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verificar a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cardinalidade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features_numericas_relevantes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{} cardinalidade={}".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col,df_abt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nunique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######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 A R C I A L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cardinalidade=168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qtd_clientes_repete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cardinalidade=167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qtd_itens_pedido_mediana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cardinalidade=6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cardinalidade=167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qtd_produtos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cardinalidade=172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cardinalidade=46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cardinalidade=6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cardinalidade=50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cardinalidade=35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cardinalidade=46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cardinalidade=35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cardinalidade=38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791740" y="737191"/>
            <a:ext cx="3278462" cy="306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en-US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 </a:t>
            </a:r>
            <a:r>
              <a:rPr lang="en-US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Categóricas</a:t>
            </a:r>
            <a:r>
              <a:rPr lang="en-US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</a:t>
            </a:r>
            <a:r>
              <a:rPr lang="en-US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</a:t>
            </a:r>
            <a:r>
              <a:rPr lang="en-US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elementos</a:t>
            </a:r>
            <a:r>
              <a:rPr lang="en-US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</a:t>
            </a:r>
            <a:r>
              <a:rPr lang="en-US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categoria</a:t>
            </a:r>
            <a:endParaRPr lang="en-US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 in 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features_cat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print("Feature {} \n{}".format(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col,df_abt</a:t>
            </a:r>
            <a:r>
              <a:rPr lang="en-US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[col].</a:t>
            </a:r>
            <a:r>
              <a:rPr lang="en-US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en-US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()))</a:t>
            </a:r>
          </a:p>
          <a:p>
            <a:r>
              <a:rPr lang="pt-B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######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 A R C I A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</a:t>
            </a:r>
            <a:endParaRPr lang="en-US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produto_categoria_nome_moda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esporte_lazer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174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moveis_decoracao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170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beleza_saude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147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moda_beleza_perfumaria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135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utilidades_domesticas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111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brinquedos_e_bebes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110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automotivo                           98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informatica_tablets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89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Outros                               78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eletronicos_games_livros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68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ferramentas_jardim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63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cool_stuff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62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cama_mesa_banho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62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telefonia                            44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construção_ferramentas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41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pet_shop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33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papelaria                            29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instrumentos_musicais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23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5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42653" y="495161"/>
            <a:ext cx="32912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Contínuas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mf.estatistica_quanti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0.05,features_con)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023"/>
            <a:ext cx="9144000" cy="3773714"/>
          </a:xfrm>
          <a:prstGeom prst="rect">
            <a:avLst/>
          </a:prstGeom>
        </p:spPr>
      </p:pic>
      <p:sp>
        <p:nvSpPr>
          <p:cNvPr id="18" name="Elipse 17"/>
          <p:cNvSpPr/>
          <p:nvPr/>
        </p:nvSpPr>
        <p:spPr>
          <a:xfrm>
            <a:off x="46583" y="540178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39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92095" y="546658"/>
            <a:ext cx="535274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skew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(assimetria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-0.5 à +0.5       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-&gt; simétrico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-1   à -0.5  ou 0.5 à 1  -&gt; moderadamente simétrico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&lt;-1 ou &gt; 1         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-&gt; fortemente distorcidos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C.V.=coeficiente de variação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C.V.&lt;= 15%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=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baixa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dispersão:homogeneos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15%&gt;C.V.&lt;= 30% = média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&gt;30%      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=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alta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dispersão:dados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heterogeneos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Quanto menor o Coeficiente de Variação(CV) de um conjunto de dados, menor é a sua variabilidade.</a:t>
            </a:r>
          </a:p>
          <a:p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Fonte: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://github.com/VivekRai10/SKEWNESS_AND_KURTOSIS/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SKEWNESS_AND_KURTOSIS.ipynb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92095" y="1958013"/>
            <a:ext cx="8153016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Análises:</a:t>
            </a:r>
          </a:p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Todas as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não seguem a normalidade.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1-valor_comissao: desvio padrão(1734.80) quase 3X a média(615.81), o CV 282%.Variancia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2-pagamento_valor_cartao_debito:desvio padrão(25.18) quase 4X a média(6.02), o CV 418%.Variancia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3-pedidos_por_dia_media:desvio padrão(0.44) próximo da média(0.36), o CV 122%.Variancia muito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4-preco:desvio padrão(9113.64) quase 3X a média(3132.94), o CV 291%.Variancia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5-pagamento_valor_boleto:desvio padrão(1840.57) quase 3X a média(666.95), o CV 276%.Variancia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6-frete_valor:desvio padrão(1450.62) quase 3X a média(536.30), o CV 270%.Variancia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7-velocidade_km_dias:desvio padrão(36.44) pouco mais que a metade da média(51.22), o CV 71%.Variancia grande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8-razao_frete_preco:desvio padrão(0.25) próxima da média(0.27), o CV 93%.Variancia muito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9-receitas:desvio padrão(2188.85) mais de 2X a média(940.82), o CV 233%.Variancia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10-adm_custos:desvio padrão(473.9) próximo da média(482.51), o CV 98%.Variancia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11-vlr_medio_pedido:desvio padrão(170.43) bem próximo da média(175.59), o CV 97%.Variancia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12-Area(km2)_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mediana:desvio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padrão(1071.22) bem próxima da média(939.24), o CV 270%.Variancia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13-densidade_produto_mediana:desvio padrão(0.66) quase 4X a média(0.15), o CV 347%.Variancia muita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14-pagamento_valor_voucher:desvio padrão(220.17) quase 4X a média(66.45), o CV 331%.Variancia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15-preco_frete:desvio padrão(10369.78) quase 3X a média(3669.24), o CV 283%.Variancia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16-pagamento_valor_cartao_credito:desvio padrão(8691.09) quase 3X a média(2995.20), o CV 290%.Variancia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17-razao_frete_pedidos:desvio padrão(13.67) pouco mais da metade da média(23.05), o CV 59%.Variancia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18-lucro:desvio padrão(1031.99) quase 10X a média(115.33), o CV 895%.Variancia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19-populacao_mediana:desvio padrão(2659823.81) quase 2X a média(1523443.63), o CV 175%.Variancia muito alta -alta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20-distancia_cliente_vendedor_mediana:desvio padrão(431.8) pouca diferença da média(448.15), o CV 78%.Variancia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21-produto_peso_g_mediana:desvio padrão(4247.73) quase 2X a média(2328.4), o CV 182%.Variancia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22-habit_km2_mediana:desvio padrão(2250.93) pouca diferença da média(2138.17), o CV 105%.Variancia 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23-produto_volume_cm3_mediana:desvio padrão(26376.57) quase 1.5X a média(16592.49), o CV 159%.Variancia muito alta -&gt;alta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dispersão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6583" y="540178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67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34984" y="671312"/>
            <a:ext cx="815301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24-custo_frete:desvio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padrão(526.69) quase 3.5X a média(165.59), o CV 318%.Variancia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25-valor_taxa:desvio padrão(221.88) quase 4X a média(64.7), o CV 343%.Variancia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26-custo_reviews:desvio padrão(553.23) quase 4X a média(177.39), o CV 312%.Variancia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27-plano_comissao:desvio padrão(0.01) quase 20X menor que a média(0.21), o CV 5%.Variancia zero -&gt;baixa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28-plano_valor:desvio padrão(47.09) quase 20X menor que a média(38.67), o CV 122%.Variancia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29-qtd_mes_01:desvio padrão(346.29) quase 6X menor que a média(67.75), o CV 511%.Variancia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30-vlr_mes_02:desvio padrão(533.12) quase 4X menor que a média(140.43), o CV 380%.Variancia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31-vlr_mes_03:desvio padrão(739.01) quase 4X menor que a média(216.05), o CV 342%.Variancia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32-vlr_mes_04:desvio padrão(672.9) quase 4X menor que a média(197.73), o CV 340%.Variancia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33-vlr_mes_05:desvio padrão(1060.58) quase 4X menor que a média(292.68), o CV 362%.Variancia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34-vlr_mes_06:desvio padrão(891.28) quase 3.5X menor que a média(250.71), o CV 355%.Variancia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35-vlr_mes_07:desvio padrão(1162.83) quase 4X menor que a média(314.63), o CV 370% 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Variancia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36-vlr_mes_08:desvio padrão(1334.71) quase 4X menor que a média(360.59), o CV 370%.Variancia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37-vlr_mes_09:desvio padrão(1508.15) quase 4X menor que a média(366.35), o CV 412%.Variancia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38-vlr_mes_10:desvio padrão(1341.93) quase 4X menor que a média(389.85), o CV 344%Variancia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39-vlr_mes_11:desvio padrão(1924.86) quase 3.5X menor que a média(616.39), o CV 312%.Variancia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40-vlr_mes_12:desvio padrão(1515.41) quase 4X menor que a média(456.04), o CV 332%.Variancia muito alta -&gt;alta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dispersão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Baixa dispersão: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plano_comissao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Praticamente todas 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apresentam alta dispersão.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CV abaixo de +- 100%, então: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velocidade_km_dias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razao_frete_preco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adm_custos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vlr_medio_pedido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razao_frete_pedidos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distancia_cliente_vendedor_mediana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-habit_km2_mediana</a:t>
            </a:r>
          </a:p>
        </p:txBody>
      </p:sp>
      <p:sp>
        <p:nvSpPr>
          <p:cNvPr id="14" name="Elipse 13"/>
          <p:cNvSpPr/>
          <p:nvPr/>
        </p:nvSpPr>
        <p:spPr>
          <a:xfrm>
            <a:off x="46583" y="540178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45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79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92095" y="871631"/>
            <a:ext cx="51428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skew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','Assimetria','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kurtosis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','curtose']].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kurtosis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ascending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356895" y="1370797"/>
            <a:ext cx="4536850" cy="3192300"/>
            <a:chOff x="143150" y="876496"/>
            <a:chExt cx="4536850" cy="319230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50" y="876496"/>
              <a:ext cx="4536850" cy="3192300"/>
            </a:xfrm>
            <a:prstGeom prst="rect">
              <a:avLst/>
            </a:prstGeom>
          </p:spPr>
        </p:pic>
        <p:sp>
          <p:nvSpPr>
            <p:cNvPr id="7" name="Retângulo 6"/>
            <p:cNvSpPr/>
            <p:nvPr/>
          </p:nvSpPr>
          <p:spPr>
            <a:xfrm>
              <a:off x="388800" y="1144800"/>
              <a:ext cx="4291200" cy="6768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have Direita 14"/>
          <p:cNvSpPr/>
          <p:nvPr/>
        </p:nvSpPr>
        <p:spPr>
          <a:xfrm>
            <a:off x="4720581" y="1638574"/>
            <a:ext cx="907200" cy="677327"/>
          </a:xfrm>
          <a:prstGeom prst="rightBrace">
            <a:avLst>
              <a:gd name="adj1" fmla="val 8333"/>
              <a:gd name="adj2" fmla="val 48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590652" y="1869515"/>
            <a:ext cx="3421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Estão mais próximos da normal(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skew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=0(sem assimetria) 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kurtosis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=3)</a:t>
            </a:r>
          </a:p>
        </p:txBody>
      </p:sp>
      <p:sp>
        <p:nvSpPr>
          <p:cNvPr id="17" name="Elipse 16"/>
          <p:cNvSpPr/>
          <p:nvPr/>
        </p:nvSpPr>
        <p:spPr>
          <a:xfrm>
            <a:off x="46583" y="540178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8212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71"/>
            <a:ext cx="9144000" cy="535577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06255" y="84993"/>
            <a:ext cx="4573058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Introdução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401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1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3" y="130382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Objetivos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6" name="ZoneTexte 82">
            <a:extLst>
              <a:ext uri="{FF2B5EF4-FFF2-40B4-BE49-F238E27FC236}">
                <a16:creationId xmlns:a16="http://schemas.microsoft.com/office/drawing/2014/main" id="{09A533D4-86B0-4F7F-A73E-8F5B1FE4212C}"/>
              </a:ext>
            </a:extLst>
          </p:cNvPr>
          <p:cNvSpPr txBox="1"/>
          <p:nvPr/>
        </p:nvSpPr>
        <p:spPr>
          <a:xfrm>
            <a:off x="2226569" y="956961"/>
            <a:ext cx="193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Métodos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Picture 2" descr="Mathematics behind K-Mean Clustering algorithm - Muthukrishnan">
            <a:extLst>
              <a:ext uri="{FF2B5EF4-FFF2-40B4-BE49-F238E27FC236}">
                <a16:creationId xmlns:a16="http://schemas.microsoft.com/office/drawing/2014/main" id="{0DBB46C9-08C1-4FFE-9AC9-1C9C0922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555" y="3195011"/>
            <a:ext cx="1738312" cy="11858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ccolade ouvrante 2">
            <a:extLst>
              <a:ext uri="{FF2B5EF4-FFF2-40B4-BE49-F238E27FC236}">
                <a16:creationId xmlns:a16="http://schemas.microsoft.com/office/drawing/2014/main" id="{DF9142BC-8C2D-4E57-9FED-FCB0F5F53185}"/>
              </a:ext>
            </a:extLst>
          </p:cNvPr>
          <p:cNvSpPr/>
          <p:nvPr/>
        </p:nvSpPr>
        <p:spPr>
          <a:xfrm>
            <a:off x="2099935" y="848082"/>
            <a:ext cx="221654" cy="3592289"/>
          </a:xfrm>
          <a:prstGeom prst="leftBrace">
            <a:avLst>
              <a:gd name="adj1" fmla="val 8333"/>
              <a:gd name="adj2" fmla="val 60036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ccolade ouvrante 94">
            <a:extLst>
              <a:ext uri="{FF2B5EF4-FFF2-40B4-BE49-F238E27FC236}">
                <a16:creationId xmlns:a16="http://schemas.microsoft.com/office/drawing/2014/main" id="{1A23845B-24ED-47BF-B12B-49156606960D}"/>
              </a:ext>
            </a:extLst>
          </p:cNvPr>
          <p:cNvSpPr/>
          <p:nvPr/>
        </p:nvSpPr>
        <p:spPr>
          <a:xfrm rot="10800000">
            <a:off x="4059538" y="846429"/>
            <a:ext cx="217759" cy="3592289"/>
          </a:xfrm>
          <a:prstGeom prst="leftBrace">
            <a:avLst>
              <a:gd name="adj1" fmla="val 8333"/>
              <a:gd name="adj2" fmla="val 39771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aixaDeTexto 19"/>
          <p:cNvSpPr txBox="1"/>
          <p:nvPr/>
        </p:nvSpPr>
        <p:spPr>
          <a:xfrm>
            <a:off x="2226568" y="1426537"/>
            <a:ext cx="193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226568" y="2075752"/>
            <a:ext cx="193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DBSCAN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233521" y="2759844"/>
            <a:ext cx="193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Mean-Shift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Divisa 1"/>
          <p:cNvSpPr/>
          <p:nvPr/>
        </p:nvSpPr>
        <p:spPr>
          <a:xfrm>
            <a:off x="1666614" y="2867543"/>
            <a:ext cx="269358" cy="261633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4397788" y="2867543"/>
            <a:ext cx="269358" cy="261633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59" y="2260460"/>
            <a:ext cx="1703541" cy="140284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7" y="2228738"/>
            <a:ext cx="1108368" cy="1440000"/>
          </a:xfrm>
          <a:prstGeom prst="rect">
            <a:avLst/>
          </a:prstGeom>
        </p:spPr>
      </p:pic>
      <p:sp>
        <p:nvSpPr>
          <p:cNvPr id="24" name="ZoneTexte 82">
            <a:extLst>
              <a:ext uri="{FF2B5EF4-FFF2-40B4-BE49-F238E27FC236}">
                <a16:creationId xmlns:a16="http://schemas.microsoft.com/office/drawing/2014/main" id="{09A533D4-86B0-4F7F-A73E-8F5B1FE4212C}"/>
              </a:ext>
            </a:extLst>
          </p:cNvPr>
          <p:cNvSpPr txBox="1"/>
          <p:nvPr/>
        </p:nvSpPr>
        <p:spPr>
          <a:xfrm>
            <a:off x="51484" y="956961"/>
            <a:ext cx="192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ZoneTexte 82">
            <a:extLst>
              <a:ext uri="{FF2B5EF4-FFF2-40B4-BE49-F238E27FC236}">
                <a16:creationId xmlns:a16="http://schemas.microsoft.com/office/drawing/2014/main" id="{09A533D4-86B0-4F7F-A73E-8F5B1FE4212C}"/>
              </a:ext>
            </a:extLst>
          </p:cNvPr>
          <p:cNvSpPr txBox="1"/>
          <p:nvPr/>
        </p:nvSpPr>
        <p:spPr>
          <a:xfrm>
            <a:off x="4530100" y="952273"/>
            <a:ext cx="227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Segmentação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Divisa 27"/>
          <p:cNvSpPr/>
          <p:nvPr/>
        </p:nvSpPr>
        <p:spPr>
          <a:xfrm>
            <a:off x="6786630" y="2867543"/>
            <a:ext cx="269358" cy="261633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ZoneTexte 82">
            <a:extLst>
              <a:ext uri="{FF2B5EF4-FFF2-40B4-BE49-F238E27FC236}">
                <a16:creationId xmlns:a16="http://schemas.microsoft.com/office/drawing/2014/main" id="{09A533D4-86B0-4F7F-A73E-8F5B1FE4212C}"/>
              </a:ext>
            </a:extLst>
          </p:cNvPr>
          <p:cNvSpPr txBox="1"/>
          <p:nvPr/>
        </p:nvSpPr>
        <p:spPr>
          <a:xfrm>
            <a:off x="7397730" y="934724"/>
            <a:ext cx="11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Criação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Accolade ouvrante 2">
            <a:extLst>
              <a:ext uri="{FF2B5EF4-FFF2-40B4-BE49-F238E27FC236}">
                <a16:creationId xmlns:a16="http://schemas.microsoft.com/office/drawing/2014/main" id="{DF9142BC-8C2D-4E57-9FED-FCB0F5F53185}"/>
              </a:ext>
            </a:extLst>
          </p:cNvPr>
          <p:cNvSpPr/>
          <p:nvPr/>
        </p:nvSpPr>
        <p:spPr>
          <a:xfrm>
            <a:off x="7232825" y="846117"/>
            <a:ext cx="152130" cy="3592800"/>
          </a:xfrm>
          <a:prstGeom prst="leftBrace">
            <a:avLst>
              <a:gd name="adj1" fmla="val 8333"/>
              <a:gd name="adj2" fmla="val 60036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Accolade ouvrante 94">
            <a:extLst>
              <a:ext uri="{FF2B5EF4-FFF2-40B4-BE49-F238E27FC236}">
                <a16:creationId xmlns:a16="http://schemas.microsoft.com/office/drawing/2014/main" id="{1A23845B-24ED-47BF-B12B-49156606960D}"/>
              </a:ext>
            </a:extLst>
          </p:cNvPr>
          <p:cNvSpPr/>
          <p:nvPr/>
        </p:nvSpPr>
        <p:spPr>
          <a:xfrm rot="10800000">
            <a:off x="8627482" y="841178"/>
            <a:ext cx="151200" cy="3592800"/>
          </a:xfrm>
          <a:prstGeom prst="leftBrace">
            <a:avLst>
              <a:gd name="adj1" fmla="val 8333"/>
              <a:gd name="adj2" fmla="val 39771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aixaDeTexto 33"/>
          <p:cNvSpPr txBox="1"/>
          <p:nvPr/>
        </p:nvSpPr>
        <p:spPr>
          <a:xfrm>
            <a:off x="7439255" y="1598123"/>
            <a:ext cx="118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Estratégias retenção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7384955" y="2444523"/>
            <a:ext cx="1211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Fidelização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384955" y="3198717"/>
            <a:ext cx="124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Aumento de receita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  <p:bldP spid="21" grpId="0"/>
      <p:bldP spid="22" grpId="0"/>
      <p:bldP spid="2" grpId="0" animBg="1"/>
      <p:bldP spid="23" grpId="0" animBg="1"/>
      <p:bldP spid="24" grpId="0"/>
      <p:bldP spid="25" grpId="0"/>
      <p:bldP spid="28" grpId="0" animBg="1"/>
      <p:bldP spid="29" grpId="0"/>
      <p:bldP spid="32" grpId="0" animBg="1"/>
      <p:bldP spid="33" grpId="0" animBg="1"/>
      <p:bldP spid="34" grpId="0"/>
      <p:bldP spid="35" grpId="0"/>
      <p:bldP spid="3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42653" y="495161"/>
            <a:ext cx="32303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Discretas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mf.estatistica_quanti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0.05,features_dis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5" name="Elipse 14"/>
          <p:cNvSpPr/>
          <p:nvPr/>
        </p:nvSpPr>
        <p:spPr>
          <a:xfrm>
            <a:off x="46583" y="540178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2447"/>
            <a:ext cx="9144000" cy="43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6583" y="540178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895"/>
            <a:ext cx="9144000" cy="37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6583" y="540178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35031" y="617307"/>
            <a:ext cx="680346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Análises: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1-qtd_clientes:desvio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padrão(71) quase 3X a média(25.53), o CV 278%.Variancia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2-qtd_clientes_repete:desvio padrão(72) quase 12X a média(6), o CV 279%.Variancia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3-qtd_itens_pedido_mediana:desvio padrão(0.42) quase metade da média(1.05), o CV 40%.Variancia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4-qtd_pedidos:desvio padrão(72) quase 3X a média(25.78), o CV 279%.Variancia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5-qtd_produtos:desvio padrão(74.58) quase 3X a média(26.48), o CV 282%.Variancia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6-tempo_entrega_compra_mediana:desvio padrão(7.71) pouco mais da metade da média(11.89), o CV 65%.Variancia média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7-tempo_aprovado_compra_mediana:desvio padrão(0.37) quase 5X a média(0.08), o CV 462%.Variancia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8-tempo_estimado_compra_mediana:desvio padrão(6.48) quase 1/4 da média(24.53), o CV 26%.Variancia baixa -&gt;média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9-tempo_postagem_compra_mediana:desvio padrão(4.35) pouco acima da média(3.1), o CV 142%.Variancia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10-tempo_entrega_aprovado_LeadTime_mediana:desvio padrão(7.68) quase metade da média(11.44), o CV 67%.Variancia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11-tempo_postagem_aprovado_mediana:desvio padrão(4.32) quase 2X a média(2.65), o CV 163%.Variancia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12-tempo_entrega_postagem_mediana:desvio padrão(6.28) quase 3X a média(7.9), o CV 79%.Variancia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13-postagem_limiteparceiro_variacao_mediana:desvio padrão(4.29) não é negativo da média(-3.56), o CV -121%.Variancia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14-postagem_limiteparceiro_dias_atraso_mediana:desvio padrão(2.73) quase 5X a média(0.42), o CV 650%.Variancia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15-entrega_estimado_variacao_mediana:desvio padrão(8.45) não é negativo da média(-12.83), o CV -66%.Variancia média -&gt;baixa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16-entrega_estimado_dias_atraso_mediana:desvio padrão(4.61) quase 10X a média(0.41), o CV 1124%.Variancia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17-qtd_pedidos_Nacional_Estadual_Comemorativa:desvio padrão(4.95) quase 4X a média(1.53), o CV 324%.Variancia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18-qtd_clientes_capital:desvio padrão(24.88) quase 3X a média(9.38), o CV 265%.Variancia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19-qtd_clientes_fora_estado:desvio padrão(28.2) quase 3X a média(8.61), o CV 328%.Variancia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20-PIB_percapita_(11000,19000]:desvio padrão(7.14) quase 4X a média(2.29), o CV 312%.Variancia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21-PIB_percapita_(19000,27000]:desvio padrão(11.76) quase 3X a média(3.95), o CV 298%.Variancia média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22-PIB_percapita_(27000,35000]:desvio padrão(9.14) quase 3X a média(3.12), o CV 293%.Variancia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23-PIB_percapita_(3285,11000]:desvio padrão(2.63) quase 3X a média(0.77), o CV 342%.Variancia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24-PIB_percapita_(35000,43000]:desvio padrão(9.54) quase 3X a média(3.45), o CV 277%.Variancia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25-PIB_percapita_(43000,51000]:desvio padrão(8.67) quase 3X a média(3.15), o CV 275%.Variancia média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26-PIB_percapita_(51000,344847]:desvio padrão(24.78) quase 3X a média(9.05), o CV 274%.Variancia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27-pagamento_tipo_boleto:desvio padrão(15.58) quase 3X a média(5.4), o CV 289%.Variancia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28-pagamento_tipo_cartao_credito:desvio padrão(55.45) quase 3X a média(19.86), o CV 279%.Variancia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29-pagamento_tipo_cartao_debito:desvio padrão(0.51) quase 4X a média(0.12), o CV 425%.Variancia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30-pagamento_tipo_voucher:desvio padrão(3.19) quase 3X a média(1.02), o CV 313%.Variancia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31-pagamento_parcelas_boleto:desvio padrão(15.58) quase 3X a média(5.4), o CV 289%.Variancia média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32-pagamento_parcelas_cartao_credito:desvio padrão(219.62) quase 3X a média(74.35), o CV 295%.Variancia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33-pagamento_parcelas_cartao_debito:desvio padrão(0.51) quase 5X a média(0.12), o CV 425%.Variancia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34-pagamento_parcelas_voucher:desvio padrão(5.32) quase 4X a média(1.55), o CV 343%.Variancia baixa -&gt;alta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dispersão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6583" y="540178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92631" y="596075"/>
            <a:ext cx="648607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35-pagamento_sequencia_boleto:desvio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padrão(15.58) quase 3X a média(5.4), o CV 289%.Variancia média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36-pagamento_sequencia_cartao_credito:desvio padrão(55.67) quase 3X a média(19.95), o CV 279%.Variancia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37-pagamento_sequencia_cartao_debito:desvio padrão(0.51) quase 4X a média(0.12), o CV 425%.Variancia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38-pagamento_sequencia_voucher:desvio padrão(5.32) quase 4X a média(1.55), o CV 343%.Variancia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39-meses_olist:desvio padrão(3.57) pouca diferença da média(4.44), o CV 81%.Variancia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40-dias_olist:desvio padrão(115.99) pouca diferença da média(125.84), o CV 92%.Variancia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41-qtd_pedidos_pontos:desvio padrão(1.15) pouco abaixo da média(2.42), o CV 48%.Variancia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42-preco_pontos:desvio padrão(1.12) quase metade da média(2.5), o CV 45%.Variancia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43-review_score_pontos:desvio padrão(0.44) quase 3X a média(1.74), o CV 25%.Variancia baixa -&gt;média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44-tempo_postagem_compra_pontos:desvio padrão(1.12) quase metade da média(2.73), o CV 41%.Variancia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45-vendedor_pontuacao:desvio padrão(1248.89) quase metade da média(2689.94), o CV 46%.Variancia muito alta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46-vendedor_score:desvio padrão(2.81) quase 4X menor da média(9.4), o CV 30%.Variancia muito alta -&gt;média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47-dias_entre_pedidos:desvio padrão(15.85) pouco acima da média(12.82), o CV 124%.Variancia média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48-review_score_moda:desvio padrão(1.19) quase 4x menor que a média(4.42), o CV 27%.Variancia baixa -&gt;média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49-qtd_mes_01:desvio padrão(2.13) quase 5x menor que a média(0.44), o CV 484%.Variancia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50-qtd_mes_02:desvio padrão(3.35) quase 4x menor que a média(0.98), o CV 342%.Variancia baixa-&gt;alta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51-qtd_mes_03:desvio padrão(5.01) quase 4x menor que a média(1.5), o CV 334%.Variancia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52-qtd_mes_04:desvio padrão(4.54) quase 4x menor que a média(1.35), o CV 336%.Variancia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53-qtd_mes_05:desvio padrão(7.02) quase 4x menor que a média(2.1), o CV 334%.Variancia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54-qtd_mes_06:desvio padrão(6.49) quase 4x menor que a média(1.86), o CV 349%.Variancia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55-qtd_mes_07:desvio padrão(8.31) quase 4x menor que a média(2.31), o CV 360%.Variancia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56-qtd_mes_08:desvio padrão(8.22) quase 3.5x menor que a média(2.52), o CV 326%.Variancia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57-qtd_mes_09:desvio padrão(7.9) quase 3.5x menor que a média(2.45), o CV 322%.Variancia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58-qtd_mes_10:desvio padrão(8.1) quase 3.5x menor que a média(2.67), o CV 303%.Variancia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59-qtd_mes_11:desvio padrão(14.09) quase 4.5x menor que a média(4.36), o CV 323%.Variancia baixa -&gt;alta dispersão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60-qtd_mes_12:desvio padrão(10.67) quase 3.5x menor que a média(3.25), o CV 326%.Variancia baixa -&gt;alta dispersão</a:t>
            </a:r>
          </a:p>
        </p:txBody>
      </p:sp>
    </p:spTree>
    <p:extLst>
      <p:ext uri="{BB962C8B-B14F-4D97-AF65-F5344CB8AC3E}">
        <p14:creationId xmlns:p14="http://schemas.microsoft.com/office/powerpoint/2010/main" val="280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6583" y="540178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24800" y="631650"/>
            <a:ext cx="232307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Conclusões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Muitas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apresentam alta dispersão.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Baixa dispersão: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review_score_moda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Média dispersão: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vendedor_score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Alta dispersão(pouco acima):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qtd_itens_pedido_mediana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vendedor_pontuacao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Alta dispersão(acima até 100%):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meses_olist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dias_olist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470400" y="802447"/>
            <a:ext cx="5155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skew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','Assimetria','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kurtosis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','curtose']].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kurtosis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ascending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00" y="1009976"/>
            <a:ext cx="4932000" cy="266916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 rot="16200000">
            <a:off x="7325714" y="2338684"/>
            <a:ext cx="3421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Estão mais próximos da normal(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skew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=0(sem assimetria) 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kurtosis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=3)</a:t>
            </a:r>
          </a:p>
        </p:txBody>
      </p:sp>
      <p:sp>
        <p:nvSpPr>
          <p:cNvPr id="15" name="Chave Direita 14"/>
          <p:cNvSpPr/>
          <p:nvPr/>
        </p:nvSpPr>
        <p:spPr>
          <a:xfrm>
            <a:off x="8315768" y="1391368"/>
            <a:ext cx="624644" cy="1738942"/>
          </a:xfrm>
          <a:prstGeom prst="rightBrace">
            <a:avLst>
              <a:gd name="adj1" fmla="val 29081"/>
              <a:gd name="adj2" fmla="val 54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9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42653" y="495161"/>
            <a:ext cx="44662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Categóricas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df_estat_categoricas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pd.DataFrame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features_cat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describe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(include='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reset_index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87003"/>
              </p:ext>
            </p:extLst>
          </p:nvPr>
        </p:nvGraphicFramePr>
        <p:xfrm>
          <a:off x="1090218" y="1041819"/>
          <a:ext cx="6578600" cy="2324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843594027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3861863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7279938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1558468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01079339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51752968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51448087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984276538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index</a:t>
                      </a:r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produto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categoria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nome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moda</a:t>
                      </a:r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plano</a:t>
                      </a:r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vendedor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cidade</a:t>
                      </a:r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vendedor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estado</a:t>
                      </a:r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vendedor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grande </a:t>
                      </a:r>
                      <a:r>
                        <a:rPr lang="pt-BR" sz="800" u="none" strike="noStrike" dirty="0" err="1">
                          <a:effectLst/>
                        </a:rPr>
                        <a:t>regiao</a:t>
                      </a:r>
                      <a:r>
                        <a:rPr lang="pt-BR" sz="800" u="none" strike="noStrike" dirty="0">
                          <a:effectLst/>
                        </a:rPr>
                        <a:t>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nome</a:t>
                      </a:r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postagem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 err="1">
                          <a:effectLst/>
                        </a:rPr>
                        <a:t>limiteparceiro</a:t>
                      </a:r>
                      <a:r>
                        <a:rPr lang="pt-BR" sz="800" u="none" strike="noStrike" dirty="0">
                          <a:effectLst/>
                        </a:rPr>
                        <a:t>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atrasado moda</a:t>
                      </a:r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entrega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estimado </a:t>
                      </a:r>
                      <a:br>
                        <a:rPr lang="pt-BR" sz="800" u="none" strike="noStrike" dirty="0">
                          <a:effectLst/>
                        </a:rPr>
                      </a:br>
                      <a:r>
                        <a:rPr lang="pt-BR" sz="800" u="none" strike="noStrike" dirty="0">
                          <a:effectLst/>
                        </a:rPr>
                        <a:t>atrasado moda</a:t>
                      </a:r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898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</a:rPr>
                        <a:t>unique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33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3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386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19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838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top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esporte_lazer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Lite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sao paulo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SP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Sudeste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57686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</a:rPr>
                        <a:t>freq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174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1352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378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969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1218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3638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mean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</a:rPr>
                        <a:t>0,0464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</a:rPr>
                        <a:t>0,030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76258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 err="1">
                          <a:effectLst/>
                        </a:rPr>
                        <a:t>std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0,2105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0,169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2352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min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</a:rPr>
                        <a:t>0,0000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</a:rPr>
                        <a:t>0,000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2717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25%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0,0000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0,000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242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50%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</a:rPr>
                        <a:t>0,0000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</a:rPr>
                        <a:t>0,000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661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75%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0,0000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0,000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rgbClr val="90C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2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max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>
                          <a:effectLst/>
                        </a:rPr>
                        <a:t>1,0000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u="none" strike="noStrike" dirty="0">
                          <a:effectLst/>
                        </a:rPr>
                        <a:t>1,000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72997908"/>
                  </a:ext>
                </a:extLst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1059793" y="3471817"/>
            <a:ext cx="49018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Análises: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10.50% das vendas são da categoria de produtos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esporte_lazer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81.55% dos vendedores utilizam o plano Lite.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22.80% dos vendedores são da cidade de São Paulo.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58.38% dos vendedores são dos estado de São Paulo.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73.46% dos vendedores são da região Sudeste.</a:t>
            </a:r>
          </a:p>
        </p:txBody>
      </p:sp>
    </p:spTree>
    <p:extLst>
      <p:ext uri="{BB962C8B-B14F-4D97-AF65-F5344CB8AC3E}">
        <p14:creationId xmlns:p14="http://schemas.microsoft.com/office/powerpoint/2010/main" val="7966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Estatística Descritiva...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91559" y="584994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92631" y="784800"/>
            <a:ext cx="77123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/binarias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postagem_limiteparceiro_atrasado_moda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mf.countplot_com_perc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('postagem_limiteparceiro_atrasado_moda',df_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,'Entrega Atrasada do Vendedor ao Parceiro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Cfe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planejado','Legenda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Não','Sim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/binarias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entrega_estimado_atrasado_moda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mf.countplot_com_perc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('entrega_estimado_atrasado_moda',df_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,'Entrega Atrasada ao Cliente','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Cfe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planejado','Legenda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Não','Sim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6" y="1731995"/>
            <a:ext cx="3590060" cy="275401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09" y="1732013"/>
            <a:ext cx="3575854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92631" y="620570"/>
            <a:ext cx="13676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Univariadas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-Contínuas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96988" y="880090"/>
            <a:ext cx="7718780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features_con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40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['Assimetria'].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Direita    39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   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Praticamente todas estas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apresentam-se com assimetria à direita, ou seja, mediana menor que a média,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(a maior parte dos nossos dados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ficam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abaixo da média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['curtose'].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leptocúrtica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-cauda fina e pontiaguda    38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platicúrtica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-cauda grossa e espessa 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leptocúrtica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apresenta menor dispersão em relação a 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platicúrtica</a:t>
            </a:r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apresentam grande variabilidade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&gt;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']][['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']])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33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#um alto desvio padrão, indica que os dados estão espalhados por uma ampla gama de valores e mais afastados da média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desvio padrão menor que a média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 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7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[~(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&gt;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'])][['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Coeficiente_Variacao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_%']].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Coeficiente_Variacao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_%')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2" y="3697876"/>
            <a:ext cx="3614400" cy="1445624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386540" y="3994592"/>
            <a:ext cx="4076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#Com exceção da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plano_comissao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as demais apresentam variação alta.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#São as mesmas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apontadas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 Estatística Descritiva-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Continuas.</a:t>
            </a:r>
          </a:p>
        </p:txBody>
      </p:sp>
    </p:spTree>
    <p:extLst>
      <p:ext uri="{BB962C8B-B14F-4D97-AF65-F5344CB8AC3E}">
        <p14:creationId xmlns:p14="http://schemas.microsoft.com/office/powerpoint/2010/main" val="27433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67938" y="661052"/>
            <a:ext cx="76482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#um alto desvio padrão, indica que os dados estão espalhados por uma ampla gama de valores e mais afastados da média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desvio padrão maior que a média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33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&gt;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df_estat_continuas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'])][['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Coeficiente_Variacao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_%']].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Coeficiente_Variacao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_%')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87" y="1071207"/>
            <a:ext cx="6608597" cy="39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89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17600" y="672133"/>
            <a:ext cx="2194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Repetido p/ as 40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continuas.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mf.visual_4(</a:t>
            </a:r>
            <a:r>
              <a:rPr lang="pt-BR" sz="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features_con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31" y="1149187"/>
            <a:ext cx="6019200" cy="33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71"/>
            <a:ext cx="9144000" cy="535577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06255" y="84993"/>
            <a:ext cx="4573058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Introdução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3401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1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3" y="130382"/>
            <a:ext cx="380700" cy="3807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05329" y="200264"/>
            <a:ext cx="182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Objetivos 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9" y="1069827"/>
            <a:ext cx="4644625" cy="3625999"/>
          </a:xfrm>
          <a:prstGeom prst="rect">
            <a:avLst/>
          </a:prstGeom>
        </p:spPr>
      </p:pic>
      <p:grpSp>
        <p:nvGrpSpPr>
          <p:cNvPr id="15" name="Agrupar 14"/>
          <p:cNvGrpSpPr/>
          <p:nvPr/>
        </p:nvGrpSpPr>
        <p:grpSpPr>
          <a:xfrm>
            <a:off x="1912230" y="1570569"/>
            <a:ext cx="2514653" cy="2660017"/>
            <a:chOff x="1912230" y="1570569"/>
            <a:chExt cx="2514653" cy="2660017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1657" y="1570569"/>
              <a:ext cx="188686" cy="328814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999" y="1698955"/>
              <a:ext cx="188686" cy="328814"/>
            </a:xfrm>
            <a:prstGeom prst="rect">
              <a:avLst/>
            </a:prstGeom>
          </p:spPr>
        </p:pic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457" y="1730164"/>
              <a:ext cx="188686" cy="328814"/>
            </a:xfrm>
            <a:prstGeom prst="rect">
              <a:avLst/>
            </a:prstGeom>
          </p:spPr>
        </p:pic>
        <p:pic>
          <p:nvPicPr>
            <p:cNvPr id="39" name="Imagem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230" y="1894571"/>
              <a:ext cx="188686" cy="328814"/>
            </a:xfrm>
            <a:prstGeom prst="rect">
              <a:avLst/>
            </a:prstGeom>
          </p:spPr>
        </p:pic>
        <p:pic>
          <p:nvPicPr>
            <p:cNvPr id="40" name="Imagem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343" y="2154663"/>
              <a:ext cx="188686" cy="328814"/>
            </a:xfrm>
            <a:prstGeom prst="rect">
              <a:avLst/>
            </a:prstGeom>
          </p:spPr>
        </p:pic>
        <p:pic>
          <p:nvPicPr>
            <p:cNvPr id="41" name="Imagem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4427" y="1990256"/>
              <a:ext cx="188686" cy="328814"/>
            </a:xfrm>
            <a:prstGeom prst="rect">
              <a:avLst/>
            </a:prstGeom>
          </p:spPr>
        </p:pic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956" y="2233134"/>
              <a:ext cx="188686" cy="328814"/>
            </a:xfrm>
            <a:prstGeom prst="rect">
              <a:avLst/>
            </a:prstGeom>
          </p:spPr>
        </p:pic>
        <p:pic>
          <p:nvPicPr>
            <p:cNvPr id="43" name="Imagem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848" y="2193866"/>
              <a:ext cx="188686" cy="328814"/>
            </a:xfrm>
            <a:prstGeom prst="rect">
              <a:avLst/>
            </a:prstGeom>
          </p:spPr>
        </p:pic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197" y="2306296"/>
              <a:ext cx="188686" cy="328814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416" y="2436018"/>
              <a:ext cx="188686" cy="328814"/>
            </a:xfrm>
            <a:prstGeom prst="rect">
              <a:avLst/>
            </a:prstGeom>
          </p:spPr>
        </p:pic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446" y="2733705"/>
              <a:ext cx="188686" cy="328814"/>
            </a:xfrm>
            <a:prstGeom prst="rect">
              <a:avLst/>
            </a:prstGeom>
          </p:spPr>
        </p:pic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25" y="2680007"/>
              <a:ext cx="188686" cy="328814"/>
            </a:xfrm>
            <a:prstGeom prst="rect">
              <a:avLst/>
            </a:prstGeom>
          </p:spPr>
        </p:pic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880" y="2826596"/>
              <a:ext cx="188686" cy="328814"/>
            </a:xfrm>
            <a:prstGeom prst="rect">
              <a:avLst/>
            </a:prstGeom>
          </p:spPr>
        </p:pic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722" y="3230323"/>
              <a:ext cx="188686" cy="328814"/>
            </a:xfrm>
            <a:prstGeom prst="rect">
              <a:avLst/>
            </a:prstGeom>
          </p:spPr>
        </p:pic>
        <p:pic>
          <p:nvPicPr>
            <p:cNvPr id="50" name="Imagem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88" y="3090100"/>
              <a:ext cx="188686" cy="328814"/>
            </a:xfrm>
            <a:prstGeom prst="rect">
              <a:avLst/>
            </a:prstGeom>
          </p:spPr>
        </p:pic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755" y="3394730"/>
              <a:ext cx="188686" cy="328814"/>
            </a:xfrm>
            <a:prstGeom prst="rect">
              <a:avLst/>
            </a:prstGeom>
          </p:spPr>
        </p:pic>
        <p:pic>
          <p:nvPicPr>
            <p:cNvPr id="52" name="Imagem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182" y="3901772"/>
              <a:ext cx="188686" cy="328814"/>
            </a:xfrm>
            <a:prstGeom prst="rect">
              <a:avLst/>
            </a:prstGeom>
          </p:spPr>
        </p:pic>
      </p:grpSp>
      <p:sp>
        <p:nvSpPr>
          <p:cNvPr id="26" name="CaixaDeTexto 25"/>
          <p:cNvSpPr txBox="1"/>
          <p:nvPr/>
        </p:nvSpPr>
        <p:spPr>
          <a:xfrm>
            <a:off x="5812970" y="1974353"/>
            <a:ext cx="1289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Cr$</a:t>
            </a:r>
            <a:endParaRPr lang="pt-BR" sz="5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7358742" y="2282123"/>
            <a:ext cx="99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Vendas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5" name="Graphique 40" descr="Visage triste sans remplissage">
            <a:extLst>
              <a:ext uri="{FF2B5EF4-FFF2-40B4-BE49-F238E27FC236}">
                <a16:creationId xmlns:a16="http://schemas.microsoft.com/office/drawing/2014/main" id="{587E310C-614D-422C-B8C6-D155BE656F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12858" y="2207787"/>
            <a:ext cx="456462" cy="456462"/>
          </a:xfrm>
          <a:prstGeom prst="rect">
            <a:avLst/>
          </a:prstGeom>
        </p:spPr>
      </p:pic>
      <p:sp>
        <p:nvSpPr>
          <p:cNvPr id="30" name="Multiplicar 29"/>
          <p:cNvSpPr/>
          <p:nvPr/>
        </p:nvSpPr>
        <p:spPr>
          <a:xfrm>
            <a:off x="3205233" y="1821261"/>
            <a:ext cx="295134" cy="16440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Multiplicar 55"/>
          <p:cNvSpPr/>
          <p:nvPr/>
        </p:nvSpPr>
        <p:spPr>
          <a:xfrm>
            <a:off x="3186701" y="2762210"/>
            <a:ext cx="295134" cy="16440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Multiplicar 56"/>
          <p:cNvSpPr/>
          <p:nvPr/>
        </p:nvSpPr>
        <p:spPr>
          <a:xfrm>
            <a:off x="2134805" y="1696884"/>
            <a:ext cx="295134" cy="16440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Multiplicar 57"/>
          <p:cNvSpPr/>
          <p:nvPr/>
        </p:nvSpPr>
        <p:spPr>
          <a:xfrm>
            <a:off x="4184973" y="2440476"/>
            <a:ext cx="295134" cy="16440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7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 animBg="1"/>
      <p:bldP spid="56" grpId="0" animBg="1"/>
      <p:bldP spid="57" grpId="0" animBg="1"/>
      <p:bldP spid="5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90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89258" y="560499"/>
            <a:ext cx="4889542" cy="3185487"/>
            <a:chOff x="89258" y="560499"/>
            <a:chExt cx="4889542" cy="3185487"/>
          </a:xfrm>
        </p:grpSpPr>
        <p:sp>
          <p:nvSpPr>
            <p:cNvPr id="2" name="Retângulo 1"/>
            <p:cNvSpPr/>
            <p:nvPr/>
          </p:nvSpPr>
          <p:spPr>
            <a:xfrm>
              <a:off x="406800" y="560499"/>
              <a:ext cx="4572000" cy="31854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Análises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Distribuição cumulativa: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Acumula os valores das probabilidades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forma depende da média e da variância: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Uma média menor desloca a curva para a esquerda.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Uma média maior desloca a curva para a direita.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maior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variância faz com que a curva mais íngreme e mais plana curva.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Além disto todas as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não seguem a normalidade Gaussiana.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Muito próximas(com alguns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-Lucro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Pagamento_valor_voucher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Velocidade_km_dias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custo_reviews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Todas as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possuem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mesmo tendo sido feito a eliminação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cfe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item 2.5 Análise e Tratamento dos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no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notebook 01_Coleta_Processamento.ipynb.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 forma geral, os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outliers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estão influenciando em muito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9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Destaques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Baixa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variancia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pedidos_por_dia_media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razao_frete_preco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densidade_produto_mediana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plano_comissao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Elipse 13"/>
            <p:cNvSpPr/>
            <p:nvPr/>
          </p:nvSpPr>
          <p:spPr>
            <a:xfrm>
              <a:off x="89258" y="560499"/>
              <a:ext cx="255697" cy="262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" name="Agrupar 6"/>
          <p:cNvGrpSpPr/>
          <p:nvPr/>
        </p:nvGrpSpPr>
        <p:grpSpPr>
          <a:xfrm>
            <a:off x="344955" y="499408"/>
            <a:ext cx="8683679" cy="4554889"/>
            <a:chOff x="344955" y="499408"/>
            <a:chExt cx="8683679" cy="4554889"/>
          </a:xfrm>
        </p:grpSpPr>
        <p:sp>
          <p:nvSpPr>
            <p:cNvPr id="4" name="CaixaDeTexto 3"/>
            <p:cNvSpPr txBox="1"/>
            <p:nvPr/>
          </p:nvSpPr>
          <p:spPr>
            <a:xfrm>
              <a:off x="344955" y="3853968"/>
              <a:ext cx="41130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Analisando algumas distribuições cumulativas(probabilidade) que se destacam  das demais: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 o gráfico de probabilidade acumulada, mesmo sem fazer o cálculo, podemos ver e estimar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 bastante proximidade.</a:t>
              </a:r>
            </a:p>
            <a:p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-lucro: 80% de probabilidade de um vendedor ter até no máximo R$ 300 de lucro em 2017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4915626" y="499408"/>
              <a:ext cx="411300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pedidos_por_dia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90% de probabilidade de um vendedor ter até no máximo 1 pedido por dia.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-receitas: 80% de probabilidade de um vendedor ter até no máximo  R$ 1250 em 2017. 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razao_frete_pedido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90% de probabilidade de um vendedor ter até no máximo R$40.00 de frete por pedido.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custo_frete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90% de probabilidade de um vendedor de até no máximo R$500 de frete total no ano de 2017.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-distancia_cliente_vendedor_mediana:60% de probabilidade de um vendedor de até no máximo 500 km de distância de seus respectivos clientes.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-razao_frete_preco:80% de probabilidade de um vendedor de até no máximo 0.45, ou seja, quase a metade do preço é o frete.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Area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(km2)_mediana:80%  de probabilidade de um vendedor de até no máximo 1300km2 área do seu cliente.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-vlr_medio_pedido:80%  de probabilidade de um vendedor de até no máximo R$ 210 valor médio do pedido.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-habit_km2_mediana:80%  de probabilidade de um vendedor de até no máximo 4000 habitantes por km2 na cidade do seu cliente.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adm_custos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80% de probabilidade de um </a:t>
              </a:r>
              <a:r>
                <a:rPr lang="pt-BR" sz="8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vendedor 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ter o custo para a Olist de até no máximo R$ 800 no ano de 2017.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-velocidade_km_dias:80%  de probabilidade de um vendedor de até no máximo 80 km por dia para entrega do pedido.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-preco:80%  de probabilidade de um vendedor de até no máximo R$500 por suas mercadorias em 2017.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-produto_peso_g_mediana:80%  de probabilidade de um produto de até no máximo 3000gramas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-produto_volume_cm3_mediana:80%  de probabilidade de um produto de até no máximo 2500cm3 de volume.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custo_reviews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80%  de probabilidade de um vendedor de até no máximo R$ 180 no ano de 2017.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preco_frete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80%  de probabilidade de um vendedor de até no máximo R$ 5000 de 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vendas+frete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no ano de 2017.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valor_comissao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80%  de probabilidade de um vendedor de até no máximo R$ 770 de comissão no ano de 2017.</a:t>
              </a:r>
            </a:p>
            <a:p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</a:t>
              </a:r>
              <a:r>
                <a:rPr lang="pt-BR" sz="800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pedidos_por_dia_media</a:t>
              </a:r>
              <a:r>
                <a:rPr lang="pt-BR" sz="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80%  de probabilidade de um vendedor de até no máximo 1 pedido por dia em 2017.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64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91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92631" y="620570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Univariadas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-Discretas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527342" y="925314"/>
            <a:ext cx="230704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features_dis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62</a:t>
            </a:r>
          </a:p>
          <a:p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['Assimetria'].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Direita     58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Esquerda     3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    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['curtose'].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leptocúrtica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-cauda fina e pontiaguda    54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platicúrtica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-cauda grossa e espessa   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84" y="1145122"/>
            <a:ext cx="5817600" cy="30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92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51961" y="670033"/>
            <a:ext cx="7637027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apresentam grande variabilidade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&gt;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']][['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']])</a:t>
            </a:r>
          </a:p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48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#um alto desvio padrão, indica que os dados estão espalhados por uma ampla gama de valores e mais afastados da média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desvio padrão menor que a média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 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[~(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&gt;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'])][['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Coeficiente_Variacao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_%']].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Coeficiente_Variacao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_%')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492741"/>
            <a:ext cx="4975200" cy="174726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87226" y="3481478"/>
            <a:ext cx="7566495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#São as mesmas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apontadas no Estatística Descritiva-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Discretas(exceção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#um alto desvio padrão, indica que os dados estão espalhados por uma ampla gama de valores e mais afastados da média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desvio padrão maior que a média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 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48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&gt;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df_estat_discretas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'])][['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Coeficiente_Variacao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_%']].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sort_values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Coeficiente_Variacao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_%')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93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4" y="598097"/>
            <a:ext cx="6246246" cy="44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94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39200" y="620570"/>
            <a:ext cx="22252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Repetido p/ as 62 </a:t>
            </a:r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discretas.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mf.visual_4(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features_dis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097624"/>
            <a:ext cx="6019200" cy="36747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528643" y="655707"/>
            <a:ext cx="2498400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apresentam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meses_olist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dias_olist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vendedor_pontuação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vendedor_score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tb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têm curtose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platicúrtica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-cauda grossa e espessa, com dados mais dispersos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demais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apresentam muitos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curtose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leptocúrtica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-cauda fina e pontiaguda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disto todas 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não seguem a normalidade Gaussiana.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Muito próximas(com alguns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entrega_estimado_dias_atraso_mediana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Todas as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possuem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mesmo tendo sido feito a eliminação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cfe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item 2.5 Análise e Tratamento dos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Outliers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notebook 01_Coleta_Processamento.ipynb.</a:t>
            </a:r>
          </a:p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forma geral, os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outliers</a:t>
            </a:r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estão influenciando em muito.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95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15056" y="560499"/>
            <a:ext cx="8100294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Destaques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Baixa </a:t>
            </a:r>
            <a:r>
              <a:rPr lang="pt-BR" sz="9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variancia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qtd_itens_pedido_mediana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postagem_limiteparceiro_dias_atraso_mediana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pagamento_tipo_cartao_debito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pagamento_parcelas_cartao_debito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pagamento_sequencia_cartao_debito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review_score_moda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Analisando algumas distribuições cumulativas(probabilidade) que se destacam  das demais: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 de probabilidade de um vendedor de até no máximo 35 clientes.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qtd_clientes_repete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 de probabilidade de um vendedor de até no máximo 17 clientes que realizaram nova compra.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qtd_itens_pedido_mediana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98%  de probabilidade de um vendedor de até no máximo 2 itens no pedido.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 de probabilidade de um vendedor de até no máximo 17 pedidos em 2017.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qtd_produtos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 de probabilidade de um vendedor de até no máximo 20 produtos em 2017.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 de probabilidade de um vendedor de até no máximo 13 dias para entregar o pedido desde a sua compra.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tempo_aprovado_compra_mediana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97%   de probabilidade de um vendedor de até no máximo 2 dias para aprovar o pedido.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tempo_estimado_compra_mediana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 de probabilidade de um vendedor de até no máximo 30 dias para realizar a entrega.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 de probabilidade de um vendedor de até no máximo 5 dias para postar pedido.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tempo_entrega_aprovado_LeadTime_mediana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 de probabilidade de um vendedor de até no máximo 14 dias para entregar desde aprovação do pedido.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tempo_postagem_aprovado_mediana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de probabilidade de um vendedor de até no máximo 4 dias desde aprovação até a postagem.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tempo_entrega_postagem_mediana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de probabilidade de um vendedor de até no máximo 12 dias desde a postagem até a entrega do pedido.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de probabilidade de um vendedor de até no máximo 0.4 dias entre a postagem e a data limite entrega ao parceiro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logistico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postagem_limiteparceiro_dias_atraso_mediana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de probabilidade de um vendedor de até no máximo 1 dia de atraso de entrega ao parceiro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entrega_estimado_variacao_mediana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de probabilidade de um vendedor de até no máximo 5 dias de variação entre a entrega e a estimação de data.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entrega_estimado_dias_atraso_mediana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 de probabilidade de um vendedor de até no máximo 0.25 dias.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qtd_pedidos_NacionaL_Estadual_Comemorativas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e probabilidade de um vendedor de até no máximo 2 pedidos feitos nestas datas referidas.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qtd_cliente_capital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e probabilidade de um vendedor de até no máximo 12 clientes na capital de seu estado.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qtd_clientes_fora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e probabilidade de um vendedor de até no máximo 7 clientes fora do seu estado.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97% probabilidade de um vendedor de até no máximo 1 pedido pagos em parcelas com cartão de débito.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80%  probabilidade de um vendedor de até no máximo 4 pedidos pagos em parcelas com voucher.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6165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96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96000" y="672133"/>
            <a:ext cx="747672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80% e probabilidade de um vendedor de até no máximo 6 pedidos pagos com sequencia via boleto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80% de probabilidade de um vendedor de até no máximo 6 pedidos pagos com sequencia via cartão de crédito.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97% de probabilidade de um vendedor de até no máximo 1 pedido pago com sequencia via cartão de débito.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pagamento_sequencia_voucher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:80% probabilidade de um vendedor de até no máximo 4 pedidos pagos com sequencia via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meses_olist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80% probabilidade de um vendedor de até no máximo 8 meses na Olist.             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dias_olist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probabilidade de um vendedor de até no máximo 250 dias.                 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qtd_pedidos_pontos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probabilidade de um vendedor de até no máximo 3.8 pontos numa escala de 4  avaliação      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80% probabilidade de um vendedor de até no máximo 3.8 pontos numa escala de 4  avaliação             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 80% probabilidade de um vendedor de até no máximo 2.05 pontos numa escala de 4  avaliação      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tempo_postagem_compra_pontos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 80% probabilidade de um vendedor de até no máximo 4 pontos numa escala de 4  avaliação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vendedor_pontuacao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80% probabilidade de um vendedor de até no máximo 4000 pontos numa escala de 4444.      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vendedor_score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  80% probabilidade de um vendedor de até no máximo 12 pontos numa escala de 16.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dias_entre_pedidos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probabilidade de um vendedor de até no máximo 20 dias entre pedidos.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review_score_pontos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80% probabilidade de um vendedor de até no máximo 4.7 numa escala de 5.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_(11000,19000] : 80% probabilidade de um vendedor de até no máximo 4 clientes em cidades com PIB de R$11000 à R$ 19000.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_(19000,27000] : 80% probabilidade de um vendedor de até no máximo 3 clientes em cidades com PIB de R$11000 à R$ 19000.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_(27000,35000]:  80% probabilidade de um vendedor de até no máximo 5 clientes em cidades com PIB de R$11000 à R$ 19000.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_(3285,11000] :  80% probabilidade de um vendedor de até no máximo 5 clientes em cidades com PIB de R$11000 à R$ 19000. 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_(35000,43000]:  80% probabilidade de um vendedor de até no máximo 4 clientes em cidades com PIB de R$11000 à R$ 19000. 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_(43000,51000] : 80% probabilidade de um vendedor de até no máximo 4 clientes em cidades com PIB de R$11000 à R$ 19000. 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PIB_percapita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_(51000,344847]: 80% probabilidade de um vendedor de até no máximo 13 clientes em cidades com PIB de R$11000 à R$ 19000.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80% probabilidade de um vendedor de até no máximo 5 pedidos   pagos com boletos.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80% probabilidade de um vendedor de até no máximo 5 pedidos   pagos com cartão de crédito.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pagamento_tipo_cartao_debito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 97% probabilidade de um vendedor de até no máximo 1 pedido   pagos com cartão de débito.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pagamento_tipo_voucher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:80% probabilidade de um vendedor de até no máximo 2 pedidos   pagos com vouchers.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pagamento_parcelas_boleto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 80% probabilidade de um vendedor de até no máximo 4 pedidos pagos em parcelas com boleto.                      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pagamento_parcelas_cartao_credito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80% probabilidade de um vendedor de até no máximo 125 pedidos pagos em parcelas com cartão de crédito</a:t>
            </a:r>
          </a:p>
          <a:p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800" dirty="0"/>
          </a:p>
        </p:txBody>
      </p:sp>
      <p:sp>
        <p:nvSpPr>
          <p:cNvPr id="13" name="Elipse 12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17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97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92631" y="620570"/>
            <a:ext cx="14670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Univariadas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-Categóricas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40943" y="822768"/>
            <a:ext cx="29790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(features_cat2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  <a:p>
            <a:endParaRPr lang="pt-BR" sz="9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features_cat2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produto_categoria_nome_moda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'plano',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vendedor_cidade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</a:t>
            </a:r>
          </a:p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 por regiões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vendedor_grande_regiao_nome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mf.countplot_com_perc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('vendedor_grande_regiao_nome',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 Vendedores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Regiões','Região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   </a:t>
            </a:r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',[])</a:t>
            </a:r>
            <a:endParaRPr lang="pt-BR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608" y="546658"/>
            <a:ext cx="5570435" cy="37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98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39137" y="631650"/>
            <a:ext cx="41328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Vendedores por estados</a:t>
            </a:r>
            <a:endParaRPr lang="pt-BR"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vendedor_estado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mf.countplot_com_perc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('vendedor_estado',df_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,'Vendedores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Estados','Estado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   ',[]) </a:t>
            </a: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0" y="1139338"/>
            <a:ext cx="6874810" cy="384223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364437" y="3284805"/>
            <a:ext cx="1723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</a:t>
            </a:r>
            <a:r>
              <a:rPr lang="pt-BR" sz="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386 cidades dos vendedores.</a:t>
            </a:r>
          </a:p>
        </p:txBody>
      </p:sp>
    </p:spTree>
    <p:extLst>
      <p:ext uri="{BB962C8B-B14F-4D97-AF65-F5344CB8AC3E}">
        <p14:creationId xmlns:p14="http://schemas.microsoft.com/office/powerpoint/2010/main" val="22660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116186" y="4767263"/>
            <a:ext cx="399164" cy="273844"/>
          </a:xfrm>
        </p:spPr>
        <p:txBody>
          <a:bodyPr/>
          <a:lstStyle/>
          <a:p>
            <a:fld id="{1FCBE077-1292-4E14-805E-574C3C14B433}" type="slidenum">
              <a:rPr lang="pt-BR" smtClean="0"/>
              <a:t>99</a:t>
            </a:fld>
            <a:endParaRPr lang="pt-B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9144000" cy="535577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fr-FR" sz="1013" dirty="0"/>
          </a:p>
        </p:txBody>
      </p:sp>
      <p:sp>
        <p:nvSpPr>
          <p:cNvPr id="8" name="Retângulo 7"/>
          <p:cNvSpPr/>
          <p:nvPr/>
        </p:nvSpPr>
        <p:spPr>
          <a:xfrm>
            <a:off x="942754" y="84993"/>
            <a:ext cx="3246474" cy="461665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r>
              <a:rPr lang="pt-BR" sz="2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e Exploração</a:t>
            </a:r>
            <a:endParaRPr lang="pt-BR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1" name="Arredondar Retângulo no Mesmo Canto Lateral 10">
            <a:hlinkClick r:id="rId2" action="ppaction://hlinksldjump"/>
          </p:cNvPr>
          <p:cNvSpPr/>
          <p:nvPr/>
        </p:nvSpPr>
        <p:spPr>
          <a:xfrm>
            <a:off x="7165182" y="4760120"/>
            <a:ext cx="878681" cy="285750"/>
          </a:xfrm>
          <a:prstGeom prst="round2Same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 action="ppaction://hlinksldjump"/>
              </a:rPr>
              <a:t>Voltar</a:t>
            </a:r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pic>
        <p:nvPicPr>
          <p:cNvPr id="12" name="Imagem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8" y="4824413"/>
            <a:ext cx="260747" cy="1571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559" y="4941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Rubik" panose="02000604000000020004" pitchFamily="2" charset="-79"/>
                <a:cs typeface="Rubik" panose="02000604000000020004" pitchFamily="2" charset="-79"/>
              </a:rPr>
              <a:t>4</a:t>
            </a:r>
            <a:endParaRPr lang="pt-BR" sz="2400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5475"/>
            <a:ext cx="380700" cy="3807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933600" y="200264"/>
            <a:ext cx="20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Análise das </a:t>
            </a:r>
            <a:r>
              <a:rPr lang="pt-BR" sz="1400" dirty="0" err="1" smtClean="0">
                <a:latin typeface="Rubik" panose="02000604000000020004" pitchFamily="2" charset="-79"/>
                <a:cs typeface="Rubik" panose="02000604000000020004" pitchFamily="2" charset="-79"/>
              </a:rPr>
              <a:t>Features</a:t>
            </a:r>
            <a:r>
              <a:rPr lang="pt-BR" sz="1400" dirty="0" smtClean="0">
                <a:latin typeface="Rubik" panose="02000604000000020004" pitchFamily="2" charset="-79"/>
                <a:cs typeface="Rubik" panose="02000604000000020004" pitchFamily="2" charset="-79"/>
              </a:rPr>
              <a:t>...</a:t>
            </a:r>
            <a:endParaRPr lang="pt-BR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39137" y="631650"/>
            <a:ext cx="32031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pt-BR" sz="9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Planos da Olist</a:t>
            </a:r>
          </a:p>
          <a:p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display(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df_abt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['plano'].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value_counts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())</a:t>
            </a:r>
          </a:p>
          <a:p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mf.countplot_com_perc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('plano',df_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abt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,'Planos - </a:t>
            </a:r>
            <a:r>
              <a:rPr lang="pt-BR" sz="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Olist','Planos</a:t>
            </a:r>
            <a:r>
              <a:rPr lang="pt-BR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','   ',[]) </a:t>
            </a:r>
          </a:p>
        </p:txBody>
      </p:sp>
      <p:sp>
        <p:nvSpPr>
          <p:cNvPr id="14" name="Elipse 13"/>
          <p:cNvSpPr/>
          <p:nvPr/>
        </p:nvSpPr>
        <p:spPr>
          <a:xfrm>
            <a:off x="89258" y="560499"/>
            <a:ext cx="255697" cy="262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220446"/>
            <a:ext cx="5824996" cy="3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1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16303</TotalTime>
  <Words>29880</Words>
  <Application>Microsoft Office PowerPoint</Application>
  <PresentationFormat>Apresentação na tela (16:9)</PresentationFormat>
  <Paragraphs>5916</Paragraphs>
  <Slides>229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229</vt:i4>
      </vt:variant>
    </vt:vector>
  </HeadingPairs>
  <TitlesOfParts>
    <vt:vector size="239" baseType="lpstr">
      <vt:lpstr>Arial</vt:lpstr>
      <vt:lpstr>Calibri</vt:lpstr>
      <vt:lpstr>Calibri Light</vt:lpstr>
      <vt:lpstr>Courier New</vt:lpstr>
      <vt:lpstr>Franklin Gothic Book</vt:lpstr>
      <vt:lpstr>Raleway</vt:lpstr>
      <vt:lpstr>Roboto</vt:lpstr>
      <vt:lpstr>Rubik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Nunes</dc:creator>
  <cp:lastModifiedBy>Alexandre Nunes</cp:lastModifiedBy>
  <cp:revision>667</cp:revision>
  <dcterms:created xsi:type="dcterms:W3CDTF">2022-04-29T17:39:01Z</dcterms:created>
  <dcterms:modified xsi:type="dcterms:W3CDTF">2022-05-22T19:44:06Z</dcterms:modified>
</cp:coreProperties>
</file>